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62" r:id="rId8"/>
    <p:sldId id="271" r:id="rId9"/>
    <p:sldId id="261" r:id="rId10"/>
    <p:sldId id="272" r:id="rId11"/>
    <p:sldId id="265" r:id="rId12"/>
    <p:sldId id="273" r:id="rId13"/>
    <p:sldId id="275" r:id="rId14"/>
    <p:sldId id="274" r:id="rId15"/>
    <p:sldId id="267" r:id="rId16"/>
    <p:sldId id="269" r:id="rId17"/>
    <p:sldId id="270" r:id="rId18"/>
    <p:sldId id="268" r:id="rId19"/>
    <p:sldId id="264" r:id="rId20"/>
  </p:sldIdLst>
  <p:sldSz cx="13004800" cy="9753600"/>
  <p:notesSz cx="13004800" cy="97536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URW Classico" panose="00000500000000000000" pitchFamily="50" charset="0"/>
      <p:regular r:id="rId27"/>
      <p:bold r:id="rId28"/>
      <p:italic r:id="rId29"/>
      <p:boldItalic r:id="rId30"/>
    </p:embeddedFont>
  </p:embeddedFont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7A"/>
    <a:srgbClr val="004D7C"/>
    <a:srgbClr val="3E5979"/>
    <a:srgbClr val="4F334E"/>
    <a:srgbClr val="F5F4F0"/>
    <a:srgbClr val="F4F2EA"/>
    <a:srgbClr val="8390FF"/>
    <a:srgbClr val="948B6C"/>
    <a:srgbClr val="FBC1E8"/>
    <a:srgbClr val="0F9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58" autoAdjust="0"/>
    <p:restoredTop sz="94286" autoAdjust="0"/>
  </p:normalViewPr>
  <p:slideViewPr>
    <p:cSldViewPr>
      <p:cViewPr varScale="1">
        <p:scale>
          <a:sx n="67" d="100"/>
          <a:sy n="67" d="100"/>
        </p:scale>
        <p:origin x="603" y="60"/>
      </p:cViewPr>
      <p:guideLst>
        <p:guide orient="horz" pos="288"/>
        <p:guide pos="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00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DDC49-609A-3B44-A1C6-133788245302}" type="datetime1">
              <a:rPr lang="de-DE" smtClean="0"/>
              <a:pPr/>
              <a:t>25.10.2018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525CF-7212-804E-9855-29706471529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450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9T19:56:24.82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AAF46E-C539-4BCE-A33D-D6802FD20959}" emma:medium="tactile" emma:mode="ink">
          <msink:context xmlns:msink="http://schemas.microsoft.com/ink/2010/main" type="inkDrawing" rotatedBoundingBox="22633,4973 34235,5067 34223,6540 22621,6447" hotPoints="36070,5798 29193,6475 22309,5871 29186,5194" semanticType="enclosure" shapeName="Ellipse"/>
        </emma:interpretation>
      </emma:emma>
    </inkml:annotationXML>
    <inkml:trace contextRef="#ctx0" brushRef="#br0">7273 201 156 0,'0'0'57'0,"0"0"-30"0,0 0-32 0,0 0 10 15,0 0-8-15,0 0 2 16,0 0 14-16,0 0 8 15,0 0-10-15,0 0 10 0,0 0 5 16,0 0-10-16,0 0-1 16,-7 0-7-16,7 0-3 15,-7 0 0-15,0 0 1 16,7 0 6-16,-7 0 2 16,-7 0-5-16,0 0-3 15,1 0-1-15,-1 0 1 16,-7 0-3-16,7 0 0 15,-6 0-1-15,-1 0 1 16,0 0 0-16,-6 0 1 0,-1 0 0 16,-6 0 2-1,-1 0-3-15,-6 0 0 0,-8 0 1 16,-13 0 0-16,0 0-5 16,0 0 1-16,0 0 2 15,0 0 3-15,0 0 0 16,-7 6 2-16,-7-6-4 15,-7 6-2-15,-7-6 0 16,-13 6-1-16,-1 0 0 16,-6 0 2-16,6 0-1 15,7 0 2-15,1 1 0 16,-1-1 1-16,0-6-2 16,8 0 1-16,-8 0-2 15,-13 0-1-15,6 0 1 0,8 0-1 16,-1 0 0-16,7 0 0 15,-6 0 0-15,-1 0 2 16,-7 0-1-16,8 0 2 16,-8 0-4-16,-27 0 0 15,14 0 1-15,6 0 2 16,8 6-3-16,-1 0 0 16,1 0 1-16,6 0 0 15,-13 0-3-15,13 1 2 16,-13-7 1-16,13 6 0 15,7-6 0-15,7 0 0 16,7 0 0-16,7 6 0 16,0-6 0-16,0 0 0 0,7 0 0 15,-7 0 2-15,0 0-1 16,0 0-1-16,7 0 1 16,-28-6-1-16,8 0-3 15,6 6 2-15,0-7 1 16,7 7 2-16,0 0-3 15,0 7 0-15,0-1 1 16,-7 0 0-16,7 0 0 16,-7 0 0-16,0 6 0 15,-7 1 2-15,0-1-3 16,7 0-2-16,0 13 2 16,7-1 2-16,-7 1 0 15,21-7-1-15,-7 1 1 16,7-1-1-16,0 0-3 0,-1 7 2 15,-6-7 1-15,7 7 0 16,0-1 0-16,0 1 2 16,-1 0-6-16,8-1 1 15,0 1-1-15,-1-1-1 16,8-5 1-16,7-1 3 16,6 0-2-16,7 1-1 15,1 5-2-15,6 1 1 16,7-1-2-16,7 1 0 15,0-7-3-15,7 1 1 16,13-7 3-16,15 0 3 0,-1 1 2 16,8-1 1-16,6 6 0 15,0 1 0-15,8-7-3 16,-1 6 0-16,-7 1-1 16,14-7 3-16,-6 0 0 15,-1 7 1-15,7-7-3 16,7 0 2-16,14 0-1 15,13 1 0-15,15-1 2 16,-1-6 2-16,1 0-1 16,6-6-1-16,0 6-6 15,1 1-1-15,20-1 7 16,0 0 5-16,7 6-5 16,-7-6 1-16,0 0-1 15,0 1 0-15,14 5-3 16,6 0 2-16,8 0 1 0,0-12 2 15,-14 0-1-15,-7 0 2 16,27 6-2-16,-13 7-1 16,7-13-2-16,-8 6 1 15,-6 0-4-15,0-6-1 16,21 0 7-16,6 12 6 16,0 1-8-16,-13-1-3 15,0-6 6-15,13-6 3 16,8 12-5-16,-8-6 1 15,-6 7-6-15,-1-7-1 16,8 0 9-16,-1 6 5 16,0 0-6-16,1 1 0 0,-8-7-2 15,8 0 2-15,-1 0-3 16,8-6 0-16,-8 12 5 16,-6-5 2-16,-1-7-2 15,8 12-3-15,6-12 0 16,-13 0-1-16,-8 6 0 15,-6 0 2-15,7-12-1 16,-8 6-1-16,1-6 1 16,-7 6-1-16,0-6 2 15,-14-7 1-15,-7 1-1 16,7-6-2-16,-7-7 1 16,0 1 1-16,-6-1-3 15,-15 7 0-15,1-7 3 16,-15 7 1-16,1-1-1 0,-7-5-2 15,-15 5 1 1,15 1 1-16,0-7 1 0,-14 1 3 16,-7-1-1-16,-14 1 0 15,-13-1-1-15,-1 7 2 16,-7-7-3-16,-6 7-2 16,-7-7 2-16,-7-11 0 15,-1-1-6-15,-13-6 0 16,-7-6 1-16,-6 0 3 15,-8-7 2-15,-7-11 3 16,-13 12-3-16,-28 6-2 16,-7-13-5-16,-7 7 0 15,-7 6 2-15,-6 0 3 0,-15 0 2 16,-13 0 3-16,-28 0-1 16,0 6 2-16,-20 6-4 15,-14 12 0-15,-35 1-3 16,-7 5-1-16,-28 7 1 15,-33 0 2-15,-1 6-6 16,-28 0 1-16,-34-1-4 16,0 14 2-16,-41-1-21 15,-14 18-8-15,-49 13-36 16,-34 24-13-16,-35 38-18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9T19:56:34.68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A0BDF5-99C0-46AD-A6F3-55E66F9E4B25}" emma:medium="tactile" emma:mode="ink">
          <msink:context xmlns:msink="http://schemas.microsoft.com/ink/2010/main" type="inkDrawing" rotatedBoundingBox="5070,12503 5174,21137 2792,21166 2688,12532" semanticType="enclosure" shapeName="Other"/>
        </emma:interpretation>
      </emma:emma>
    </inkml:annotationXML>
    <inkml:trace contextRef="#ctx0" brushRef="#br0">1138 546 148 0,'-14'0'55'0,"0"0"-30"0,7 13-16 16,7-13 14-16,-7 6-11 16,-7 0-2-16,1 0-4 15,6 0 1-15,-14 0-4 16,7 6 5-16,0-5 4 0,1 5 0 16,-1 0 1-16,0 0-3 0,0 7-1 15,0 5-5-15,1 1-3 16,-8 12-3-16,0 0 1 15,-6 18 3-15,-1 0 1 16,0 0-4-16,1 13-1 16,-1-1 1-16,0 13 2 15,-6 12 0-15,-1 12-1 16,-6 7-2-16,7 11-1 16,-8 1 2-16,-6 0 2 15,-7 12 0-15,6 6-1 16,8-6 1-16,-1 12-1 0,8-6 2 15,-1-6 3-15,8 0-7 16,-1 6 0-16,1 0 0 16,6 1 1-16,0 5 1 15,0 0 0-15,8-12-3 16,-1 6 2-16,7-6 1 16,0 0 0-16,0 12 0 15,0-6 2-15,0 1-3 16,0-14 0-16,7 7 3 15,0 0 1-15,0 6 1 16,0 1 0-16,0-7 0 16,0-7 0-16,7-11-2 15,0-1-2-15,0 1 1 0,7 0-1 16,0-1 0-16,0 13 2 16,6 0-1-16,1-6-1 15,-7-1-2-15,6 1 1 16,-6-13 1-16,0 13 2 15,0-6-3-15,0 5-2 16,0 1 2-16,6-6 2 16,8-7-2-16,-1-6 0 15,1-5 3-15,0-7 1 16,6 0-4-16,-6 6 1 16,6-6 0-16,1 0 0 15,6 0 0-15,1-12 0 16,-1-13 0-16,0-6 0 0,8-11-5 15,-8-7-1-15,7-13 0 16,1-5 2-16,-1-7-1 16,7-6 4-16,21-5-2 15,7-1 1-15,0-6 0 16,0 0 0-16,0-6 2 16,-1-1 0-16,-6-11 0 15,0-13 0-15,0 1 0 16,-7-7 0-16,14-18-3 15,-7-1 2-15,0-11 7 16,0-19 4-16,-14 6 3 16,-7-12 3-16,-7-12-3 15,-13-25 0-15,-7-18-5 16,-8-19 0-16,-6 7-5 16,-7-7 0-16,0-12-1 0,0-12 1 15,7 0 0-15,-1 12 1 16,1-6-5-16,0-6 1 15,0-19-2-15,-7 0 0 16,-7 1 2-16,-7-19 2 16,-7-31-1-16,-7-12-1 15,1-12 1-15,-22-25-1 16,8 7 0-16,-8-7 0 16,1 0 0-16,-1 19 0 15,1 5 0-15,-7 7 0 16,6 6 0-16,1 13 0 15,6 17-3-15,1 7 2 0,-8 6-1 16,8 13-2-16,-1 5-2 16,-6 6-1-16,0 13-27 15,-15 18-13-15,-13 25-59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9T19:57:13.131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F1E3986-B481-4523-A503-04F47AE8F621}" emma:medium="tactile" emma:mode="ink">
          <msink:context xmlns:msink="http://schemas.microsoft.com/ink/2010/main" type="inkDrawing" rotatedBoundingBox="7021,13435 10654,11361 10703,11446 7069,13519" semanticType="callout" shapeName="Other"/>
        </emma:interpretation>
      </emma:emma>
    </inkml:annotationXML>
    <inkml:trace contextRef="#ctx0" brushRef="#br0">143 1970 112 0,'-14'0'44'0,"0"7"-24"0,0-1-2 0,7 0 18 15,-7 0-3-15,1 0 1 16,-1 0-13-16,-7 0-5 16,7 1-9-16,0 5-1 0,8 0 4 15,6-12 0-15,-7 6 4 16,7-6-5-16,0 6-1 15,7-12 5-15,13 0 3 16,8-12 3-16,13-1 1 16,8-11-9-16,13-1-2 15,7-12 4-15,21-6 1 16,27-12-1-16,14-13 0 16,14-18-5-16,7 6-3 0,20-6-2 15,8-12-3-15,13-7 1 16,-7-5-1-16,1-13-3 15,6 12 2-15,0 7 1 16,-6-1 2-16,-15 19-1 16,-13-6 2-16,-14 6-4 15,-7 12-2-15,-7 13 2 16,-14-1 0-16,-20 19-13 16,-7 13-5-16,-21 11-10 15,-14 0-3-15,-14 13-13 16,-13 6-4-16,-21 18-20 15,-14 7-7-15,-27 11-3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9T19:57:13.91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2F19DC9-886B-4D86-813F-3B92CE6DD497}" emma:medium="tactile" emma:mode="ink">
          <msink:context xmlns:msink="http://schemas.microsoft.com/ink/2010/main" type="inkDrawing" rotatedBoundingBox="6380,13813 7488,12634 7931,13050 6823,14229" semanticType="callout" shapeName="Other"/>
        </emma:interpretation>
      </emma:emma>
    </inkml:annotationXML>
    <inkml:trace contextRef="#ctx0" brushRef="#br0">1191 5 212 0,'7'-6'79'0,"-14"6"-42"0,7 0-39 0,0 0 14 15,0 0-2-15,0 0 1 16,0 0 8-16,0 0 2 15,0 0-10-15,-13 0 0 0,-1 0 0 16,0 0-6-16,-7 6-1 16,1 0-2-16,-8 6 1 15,0 1-4-15,1 5 0 16,-8 19 1-16,-6 6 0 16,-14 0 0-16,-7 6 0 15,-7 6 2-15,-14 19 3 16,-7-13-2-16,0 19 0 0,7-7 1 15,8 1 2-15,5 0-3 16,1-7 0-16,7-6-1 16,14-5-2-16,7-1 1 15,13-12-1-15,7 0-3 16,21-6 2-16,7-13 3 16,14-5 1-16,13-26-1 15,15 1 1-15,27-6-2 16,6 0-1-16,1-7 1 15,7-5-1-15,0-1-9 16,-1 1-2-16,1-1-18 16,0 7-9-16,0-1-82 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9T19:57:17.291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E45B6C9-D67C-43D8-B9FD-082620524FBC}" emma:medium="tactile" emma:mode="ink">
          <msink:context xmlns:msink="http://schemas.microsoft.com/ink/2010/main" type="inkDrawing" rotatedBoundingBox="11872,11688 12916,15647 11866,15924 10822,11965" semanticType="callout" shapeName="Other"/>
        </emma:interpretation>
      </emma:emma>
    </inkml:annotationXML>
    <inkml:trace contextRef="#ctx0" brushRef="#br0">14 17 192 0,'0'-6'71'0,"-14"6"-38"0,21-6-28 16,-7 6 17-16,0 0-10 15,0 0 1-15,0-6 1 0,0 6 1 16,0 0-8-1,0 0 2-15,0 0 4 0,7 0-5 0,0 6-2 16,0 6-1-16,0 25-1 16,0 0-5-16,0 12 1 15,0 12 0-15,6 7 2 16,1 11 1 0,0 7 1-16,14 6-2 0,-8 0 1 15,-6 13-4-15,7 5 0 16,0 13 3-16,-1-7 1 15,1 19-4-15,13-6 1 16,8 0-2-16,-1-6-2 16,1 5 3-16,-8 7 2 0,1 0 0 15,-1 0 2-15,8-6-4 16,-1-6 0-16,0-7-1 16,1-5 0-16,-1 12 2 15,1-13 0-15,-1 0-5 16,1-11 1-16,-8 5-11 15,1-12-6-15,-8-6-15 16,1-6-5-16,-8-13-13 16,-6-6-48-1,0-5 13-15</inkml:trace>
    <inkml:trace contextRef="#ctx0" brushRef="#br0" timeOffset="706.2991">497 2950 204 0,'14'12'77'0,"-7"6"-42"0,7-5-37 15,-7-1 17-15,7 6-13 0,-1 7-1 16,1 5-1-16,7 1 0 15,0 12 0 1,-1 12 0-16,1 7 2 0,0 5 3 0,-1 1 2 16,1 5-1-16,-7 1 1 15,0-13 2-15,6 7 5 16,1-13-8-16,0 6-3 16,6-5-2-16,-6-7 1 15,0-13-1-15,0-5 2 16,-1-13 15-16,1-18 9 15,-7-18-6-15,6-13 1 16,1-12-9-16,0-18-3 16,0-6-3-16,6-25-2 15,1-13-6-15,-1-5 1 16,8-1 0-16,20 7 0 0,-7 0-11 16,1 6-3-16,-1 12-15 15,0 12-7-15,1 7-31 16,-1 11-15-16,0-5-16 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9T19:57:20.56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67A2152-2153-4246-8430-309F8B2FA7C1}" emma:medium="tactile" emma:mode="ink">
          <msink:context xmlns:msink="http://schemas.microsoft.com/ink/2010/main" type="inkDrawing" rotatedBoundingBox="9254,15286 10097,12025 10871,12225 10028,15486" semanticType="callout" shapeName="Other"/>
        </emma:interpretation>
      </emma:emma>
    </inkml:annotationXML>
    <inkml:trace contextRef="#ctx0" brushRef="#br0">532-6 200 0,'7'-6'77'0,"-7"18"-42"0,0-12-39 15,0 0 15 1,0 0-8-16,7 12-4 16,0 1 0-16,-1-1 21 15,1 12-12-15,-7 7 4 16,-7 0 2-16,1 5-8 15,-1 14-1-15,-7 5-3 16,7 0-2-16,-7 13 1 16,0 5 1-16,1 13-3 15,-1 6 0-15,-7 12 1 16,0 7 0-16,-6 24 0 16,-1-6 2-16,1-1-3 0,-1 14-2 15,0 11 2 1,1 0 2-16,-8 7-2 0,1-13 0 15,-1-12 1-15,8 0 2 16,-1 0-6-16,0-18-1 16,8-7-18-16,6-6-8 15,-7-18-49 1,7-12-39-16,7-13 47 16</inkml:trace>
    <inkml:trace contextRef="#ctx0" brushRef="#br0" timeOffset="542.4558">-490 2350 164 0,'-7'18'63'0,"7"1"-34"0,0 17-16 0,0-17 19 16,0 11-14-16,7 1-2 15,0 12-10-15,7 12-4 16,0 7-1-16,20 11 1 0,1 7 3 16,-1 0 7-16,1 0 2 15,-1-13-1-15,1-6 2 16,-1-5-2-16,-6-13 2 0,-7-7-4 15,-1-11 1-15,-6-7-3 16,0-5 0-16,0-7-5 16,7-6-1-16,-1-13-1 15,8-23 1-15,6-26-11 16,8-11-4-16,6-32-32 16,7-5-13-16,21-7-59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9T19:57:35.21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BB44F91-F874-4B81-AD0A-A86FB5F9263F}" emma:medium="tactile" emma:mode="ink">
          <msink:context xmlns:msink="http://schemas.microsoft.com/ink/2010/main" type="inkDrawing" rotatedBoundingBox="12094,11004 27201,16849 26817,17842 11709,11997" semanticType="callout" shapeName="Other"/>
        </emma:interpretation>
      </emma:emma>
    </inkml:annotationXML>
    <inkml:trace contextRef="#ctx0" brushRef="#br0">-9-5 152 0,'-7'0'57'0,"7"0"-30"0,0 0-25 16,0 0 14-16,0 0-6 15,0 0 2-15,7 0 4 16,0 0 4-16,6 0-10 15,1 0 5-15,7 0 5 0,7 0 0 16,-1 0 3-16,8 0-4 16,-1 0-2-16,14 6-7 15,1 0-2-15,20 0-4 16,14 7-3-16,-1-1 0 16,8 0-1-16,7 7 0 15,-1-1 0-15,-6 0 0 16,0 1 0-16,7-1 4 0,20 1 2 15,7-1 6-15,0 0 5 16,1 7-5-16,-1-13 1 16,0 19-6-16,7 0-2 15,14 5-2-15,7-5-3 16,0 6 1-16,-7 6 1 16,-14 0-3-16,0 0 0 15,14 6 1-15,0 0 0 16,0 12 4-16,0-6 2 15,-14 1-2-15,0-1-1 16,0 6 1-16,21 1 0 0,0-1-2 16,0 0-2-16,0 7 1 15,-21-1-1-15,-7 1 2 16,0 12 3-16,14-7-4 16,0 1-3-16,0-1 1 15,0 1 0-15,-13-6-4 16,-1-7 1-16,0 0 6 15,14 1 6-15,0-1-4 16,7 0-2-16,-7 1-1 16,-13-1-1-16,-1 0 0 15,-7 1 0-15,21 5 2 16,7 1 1-16,-7-1-1 0,0 1 1 16,-14-7-2-16,1-6-1 15,-8-6 3-15,21 7 0 16,0-7-1-16,0 6-2 15,-7-12 1-15,21 6-1 16,-21 6 0-16,-7-6 2 16,-6 0-1-16,13-12 2 15,0 0-2-15,-7-13 2 16,-13 7-4-16,-8-6 0 16,1-1-1-16,-21 1-2 15,-7-1 3-15,-7 1 2 16,-7-7 0-16,0 7-1 15,-7-7 1-15,0 7 1 16,7-7-1-16,1 0 2 16,-8 1-4-16,-7-1 0 0,0-5 3 15,1 5 1-15,-8-6-4 16,1 7-1-16,-1-1 3 16,-7 7 1-16,-6-1-3 15,0-5 1-15,-1-1 2 16,1-6 1-16,-1 0 1 15,1 1 0-15,-7-1-2 16,-1 0-2-16,1 1-2 16,0-1 1-16,7 0 1 15,-1 7 2-15,1-1-1 16,6 0-1-16,1 1 1 16,-1-1-1-16,15 1 0 15,6 5 0-15,7-6 0 16,-7 1 0-16,7-1 0 0,0-5 0 15,0 5 2-15,8 7 1 16,-8-1-4-16,-7 1-1 16,-7-1 3-16,0 1 1 15,1-7-3-15,-1 0 1 16,0 7 0-16,1-7 0 16,-1 7 0-16,14-7 0 15,0 1 0-15,-6 11 2 16,-8-11-3-16,7-1-2 15,0-5 2-15,0 5 2 16,1 0 0-16,-8-5 2 16,0-1-2-16,-6 0 2 0,-1 0-4 15,1 1-2-15,-8-7 2 16,1 6 0-16,-1 0 1 16,1 1 0-16,-1-7 0 15,1 6 0-15,-1-6 0 16,1 13 0-16,-1-1 0 15,8 0 0-15,13-5 0 16,-14 5 0-16,1 1 0 16,-1-7 0-16,-6 6 0 15,-1-6 0-15,1 7 0 16,-1-1 2-16,1 1-3 16,-1-7 0-16,-6 0 1 15,6 0 0-15,-6-5 0 0,-1 5 0 16,1-6 0-16,0 0 0 15,-8 0 2-15,1 0 1 16,0 1-4-16,-7-1 1 16,-1 0-2-16,1 0 0 15,0 0 0-15,-7 0 0 16,7-6 2-16,-7 6 0 16,6-6 0-16,-6 0 2 15,0 0-1-15,0 7-1 16,0-7-2-16,0 6 1 15,7 0 1-15,-7 0 0 16,0 0 0-16,-1 0 2 16,8 0-1-16,-7 0 2 0,0 1-4 15,0-1 0-15,7-6 1 16,0 6 0-16,-8-6 0 16,8 6 0-16,0 0 0 15,-7-6 0-15,7 6 0 16,0 0 0-16,-1-6 0 15,-6 7 0-15,7-7 0 16,7 6 0-16,-1 0 0 16,15 6 2-1,-7-6-1-15,6 6-3 16,-6-5-1-16,6 5-1 16,1 6 0-1,-1-5 3-15,1 5 0 16,-1-12 1-16,1 0 0 0,-1-6 0 15,-6 6 0-15,0 1 2 16,6-1-3 0,-6 6 0-16,-8-6 3 15,8 12-3-15,-7-5 0 16,6 5 1-16,-6-6 0 16,-7 7 0-16,0-7 0 15,-1 0-3-15,8 1 0 16,-7 5-1-16,7-6 0 15,-8 1-2-15,8-1 1 16,0 0-2-16,0 0 2 16,6 7-8-16,1-1-2 0,6 1-5 15,15-1-3-15,-1 7-5 16,7-1 0-16,7 1-18 16,-7 18-6-16,8-7-60 15</inkml:trace>
    <inkml:trace contextRef="#ctx0" brushRef="#br0" timeOffset="1215.8396">14865 5014 168 0,'-7'-7'66'0,"-7"-5"-36"0,14 6-31 16,0 6 15-16,-7-6-4 15,7 0 4-15,-7 0-1 0,0 0 2 16,1-1-8-16,-1 1 9 0,0 0 6 16,-7 6-2-16,0 6-2 15,7 0-8-15,-7 7-2 16,8 5-2-16,-1 0 1 16,14 13 2-16,-7 0 2 15,13 6-5-15,1-1-2 16,7 7 0-16,0 0 2 15,6 6-3-15,8 1-2 16,-1 11 0-16,1-6-1 16,-8 0 2-16,1-6 1 15,0 0 1-15,-8 1 2 16,1-8-1-16,-7-5 2 0,0-6 2 16,-8 6 2-1,-12-13 3 1,-8-5-3-16,-14-1 1 0,-13-6-7 15,-14 1-3-15,-8-7-12 16,-19-6-4-16,-8 0-13 16,0 0-3-16,0 6-26 15,8 6-9-15,6 13-56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61A5-9AB9-1949-9B9A-C46C190AE8BF}" type="datetime1">
              <a:rPr lang="de-DE" smtClean="0"/>
              <a:pPr/>
              <a:t>25.10.2018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68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A433B-D369-FE47-BCB2-D5C24AAD91F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872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PMEF </a:t>
            </a:r>
            <a:r>
              <a:rPr lang="en-GB" dirty="0" err="1" smtClean="0"/>
              <a:t>Leistungs</a:t>
            </a:r>
            <a:r>
              <a:rPr lang="en-GB" dirty="0" smtClean="0"/>
              <a:t>-,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Überwachungs</a:t>
            </a:r>
            <a:r>
              <a:rPr lang="en-GB" baseline="0" dirty="0" smtClean="0"/>
              <a:t>- und </a:t>
            </a:r>
            <a:r>
              <a:rPr lang="en-GB" baseline="0" dirty="0" err="1" smtClean="0"/>
              <a:t>Bewertungsrahmen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78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  <a:latin typeface="URW Classico" panose="00000500000000000000" pitchFamily="50" charset="0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905503" y="4648200"/>
            <a:ext cx="10841997" cy="923330"/>
          </a:xfrm>
          <a:prstGeom prst="rect">
            <a:avLst/>
          </a:prstGeom>
        </p:spPr>
        <p:txBody>
          <a:bodyPr vert="horz"/>
          <a:lstStyle>
            <a:lvl1pPr>
              <a:defRPr sz="6000">
                <a:solidFill>
                  <a:srgbClr val="17375E"/>
                </a:solidFill>
                <a:latin typeface="URW Classico" panose="00000500000000000000" pitchFamily="50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4" name="Holder 3"/>
          <p:cNvSpPr>
            <a:spLocks noGrp="1"/>
          </p:cNvSpPr>
          <p:nvPr>
            <p:ph type="body" idx="1" hasCustomPrompt="1"/>
          </p:nvPr>
        </p:nvSpPr>
        <p:spPr>
          <a:xfrm>
            <a:off x="939800" y="4191000"/>
            <a:ext cx="8229600" cy="29546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 cap="small">
                <a:solidFill>
                  <a:schemeClr val="bg1">
                    <a:lumMod val="50000"/>
                  </a:schemeClr>
                </a:solidFill>
                <a:latin typeface="URW Classico" panose="00000500000000000000" pitchFamily="50" charset="0"/>
                <a:cs typeface="URW Classico" panose="00000500000000000000" pitchFamily="50" charset="0"/>
              </a:defRPr>
            </a:lvl1pPr>
          </a:lstStyle>
          <a:p>
            <a:r>
              <a:rPr lang="de-DE" dirty="0" err="1" smtClean="0"/>
              <a:t>fff</a:t>
            </a:r>
            <a:endParaRPr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8662640" y="362626"/>
            <a:ext cx="4038600" cy="624880"/>
          </a:xfrm>
          <a:prstGeom prst="rect">
            <a:avLst/>
          </a:prstGeom>
        </p:spPr>
        <p:txBody>
          <a:bodyPr vert="horz"/>
          <a:lstStyle>
            <a:lvl1pPr algn="r">
              <a:defRPr baseline="0">
                <a:solidFill>
                  <a:srgbClr val="7F7F7F"/>
                </a:solidFill>
                <a:latin typeface="URW Classico" panose="00000500000000000000" pitchFamily="50" charset="0"/>
                <a:cs typeface="Calibri"/>
              </a:defRPr>
            </a:lvl1pPr>
          </a:lstStyle>
          <a:p>
            <a:r>
              <a:rPr lang="en-GB" dirty="0" smtClean="0"/>
              <a:t>Department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Agrarökonomie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und </a:t>
            </a:r>
            <a:r>
              <a:rPr lang="en-GB" dirty="0" err="1" smtClean="0"/>
              <a:t>Rurale</a:t>
            </a:r>
            <a:r>
              <a:rPr lang="en-GB" dirty="0" smtClean="0"/>
              <a:t> </a:t>
            </a:r>
            <a:r>
              <a:rPr lang="en-GB" dirty="0" err="1" smtClean="0"/>
              <a:t>Entwicklung</a:t>
            </a:r>
            <a:endParaRPr lang="en-GB" dirty="0"/>
          </a:p>
        </p:txBody>
      </p:sp>
      <p:sp>
        <p:nvSpPr>
          <p:cNvPr id="11" name="Holder 3"/>
          <p:cNvSpPr>
            <a:spLocks noGrp="1"/>
          </p:cNvSpPr>
          <p:nvPr>
            <p:ph type="body" idx="13" hasCustomPrompt="1"/>
          </p:nvPr>
        </p:nvSpPr>
        <p:spPr>
          <a:xfrm>
            <a:off x="915272" y="5949487"/>
            <a:ext cx="8229600" cy="439481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 cap="small">
                <a:solidFill>
                  <a:schemeClr val="bg1">
                    <a:lumMod val="50000"/>
                  </a:schemeClr>
                </a:solidFill>
                <a:latin typeface="URW Classico" panose="00000500000000000000" pitchFamily="50" charset="0"/>
                <a:cs typeface="URW Classico" panose="00000500000000000000" pitchFamily="50" charset="0"/>
              </a:defRPr>
            </a:lvl1pPr>
          </a:lstStyle>
          <a:p>
            <a:r>
              <a:rPr lang="de-DE" dirty="0" err="1" smtClean="0"/>
              <a:t>fff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  <a:latin typeface="URW Classico" panose="00000500000000000000" pitchFamily="50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9800" y="1874982"/>
            <a:ext cx="10841997" cy="677108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rgbClr val="17375E"/>
                </a:solidFill>
                <a:latin typeface="URW Classico" panose="00000500000000000000" pitchFamily="50" charset="0"/>
                <a:cs typeface="URW Classico" panose="00000500000000000000" pitchFamily="50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0" y="3048000"/>
            <a:ext cx="822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rgbClr val="7F7F7F"/>
                </a:solidFill>
                <a:latin typeface="URW Classico" panose="00000500000000000000" pitchFamily="50" charset="0"/>
                <a:cs typeface="URW Classico" panose="00000500000000000000" pitchFamily="50" charset="0"/>
              </a:defRPr>
            </a:lvl1pPr>
          </a:lstStyle>
          <a:p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chemeClr val="tx2">
                    <a:lumMod val="75000"/>
                  </a:schemeClr>
                </a:solidFill>
                <a:latin typeface="URW Classico" panose="00000500000000000000" pitchFamily="50" charset="0"/>
              </a:defRPr>
            </a:lvl1pPr>
          </a:lstStyle>
          <a:p>
            <a:r>
              <a:rPr lang="de-DE" dirty="0" smtClean="0"/>
              <a:t>VLI Herbsttagung – B. Brümmer</a:t>
            </a:r>
            <a:endParaRPr lang="de-DE" dirty="0"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rgbClr val="004C7A"/>
                </a:solidFill>
                <a:latin typeface="URW Classico" panose="00000500000000000000" pitchFamily="50" charset="0"/>
              </a:defRPr>
            </a:lvl1pPr>
          </a:lstStyle>
          <a:p>
            <a:fld id="{44B0ED47-2C8C-48EB-B3AD-2AC143D3A12A}" type="datetime1">
              <a:rPr lang="de-DE" smtClean="0"/>
              <a:t>25.10.2018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rgbClr val="004C7A"/>
                </a:solidFill>
                <a:latin typeface="URW Classico" panose="00000500000000000000" pitchFamily="50" charset="0"/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8662640" y="362626"/>
            <a:ext cx="4038600" cy="624880"/>
          </a:xfrm>
          <a:prstGeom prst="rect">
            <a:avLst/>
          </a:prstGeom>
        </p:spPr>
        <p:txBody>
          <a:bodyPr vert="horz"/>
          <a:lstStyle>
            <a:lvl1pPr algn="r">
              <a:defRPr baseline="0">
                <a:solidFill>
                  <a:srgbClr val="7F7F7F"/>
                </a:solidFill>
                <a:latin typeface="URW Classico" panose="00000500000000000000" pitchFamily="50" charset="0"/>
                <a:cs typeface="Calibri"/>
              </a:defRPr>
            </a:lvl1pPr>
          </a:lstStyle>
          <a:p>
            <a:r>
              <a:rPr lang="en-GB" dirty="0" smtClean="0"/>
              <a:t>Department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Agrarökonomie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und </a:t>
            </a:r>
            <a:r>
              <a:rPr lang="en-GB" dirty="0" err="1" smtClean="0"/>
              <a:t>Rurale</a:t>
            </a:r>
            <a:r>
              <a:rPr lang="en-GB" dirty="0" smtClean="0"/>
              <a:t> </a:t>
            </a:r>
            <a:r>
              <a:rPr lang="en-GB" dirty="0" err="1" smtClean="0"/>
              <a:t>Entwicklung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  <a:latin typeface="URW Classico" panose="00000500000000000000" pitchFamily="50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9800" y="1874982"/>
            <a:ext cx="10841997" cy="677108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rgbClr val="17375E"/>
                </a:solidFill>
                <a:latin typeface="URW Classico" panose="00000500000000000000" pitchFamily="50" charset="0"/>
                <a:cs typeface="URW Classico" panose="00000500000000000000" pitchFamily="50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1" y="3048000"/>
            <a:ext cx="8265599" cy="36933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SzPct val="104000"/>
              <a:buFont typeface="Wingdings" charset="2"/>
              <a:buChar char="§"/>
              <a:defRPr sz="2400" b="0" i="0" baseline="0">
                <a:solidFill>
                  <a:srgbClr val="595959"/>
                </a:solidFill>
                <a:latin typeface="URW Classico" panose="00000500000000000000" pitchFamily="50" charset="0"/>
                <a:cs typeface="URW Classico" panose="00000500000000000000" pitchFamily="50" charset="0"/>
              </a:defRPr>
            </a:lvl1pPr>
          </a:lstStyle>
          <a:p>
            <a:endParaRPr lang="de-DE" dirty="0" smtClean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17375E"/>
                </a:solidFill>
                <a:latin typeface="URW Classico" panose="00000500000000000000" pitchFamily="50" charset="0"/>
              </a:defRPr>
            </a:lvl1pPr>
          </a:lstStyle>
          <a:p>
            <a:r>
              <a:rPr lang="de-DE" dirty="0" smtClean="0"/>
              <a:t>VLI Herbsttagung – B. Brümmer</a:t>
            </a:r>
            <a:endParaRPr lang="de-DE" dirty="0"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rgbClr val="004C7A"/>
                </a:solidFill>
                <a:latin typeface="URW Classico" panose="00000500000000000000" pitchFamily="50" charset="0"/>
              </a:defRPr>
            </a:lvl1pPr>
          </a:lstStyle>
          <a:p>
            <a:fld id="{644EF3A6-1354-4F9A-BBBA-065CE590DB13}" type="datetime1">
              <a:rPr lang="de-DE" smtClean="0"/>
              <a:t>25.10.2018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rgbClr val="004C7A"/>
                </a:solidFill>
                <a:latin typeface="URW Classico" panose="00000500000000000000" pitchFamily="50" charset="0"/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8662640" y="362626"/>
            <a:ext cx="4038600" cy="624880"/>
          </a:xfrm>
          <a:prstGeom prst="rect">
            <a:avLst/>
          </a:prstGeom>
        </p:spPr>
        <p:txBody>
          <a:bodyPr vert="horz"/>
          <a:lstStyle>
            <a:lvl1pPr algn="r">
              <a:defRPr baseline="0">
                <a:solidFill>
                  <a:srgbClr val="7F7F7F"/>
                </a:solidFill>
                <a:latin typeface="URW Classico" panose="00000500000000000000" pitchFamily="50" charset="0"/>
                <a:cs typeface="Calibri"/>
              </a:defRPr>
            </a:lvl1pPr>
          </a:lstStyle>
          <a:p>
            <a:r>
              <a:rPr lang="en-GB" dirty="0" smtClean="0"/>
              <a:t>Department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Agrarökonomie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und </a:t>
            </a:r>
            <a:r>
              <a:rPr lang="en-GB" dirty="0" err="1" smtClean="0"/>
              <a:t>Rurale</a:t>
            </a:r>
            <a:r>
              <a:rPr lang="en-GB" dirty="0" smtClean="0"/>
              <a:t> </a:t>
            </a:r>
            <a:r>
              <a:rPr lang="en-GB" dirty="0" err="1" smtClean="0"/>
              <a:t>Entwicklung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older 3"/>
          <p:cNvSpPr>
            <a:spLocks noGrp="1"/>
          </p:cNvSpPr>
          <p:nvPr>
            <p:ph sz="half" idx="10"/>
          </p:nvPr>
        </p:nvSpPr>
        <p:spPr>
          <a:xfrm>
            <a:off x="2" y="2365380"/>
            <a:ext cx="130047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URW Classico" panose="00000500000000000000" pitchFamily="50" charset="0"/>
              </a:defRPr>
            </a:lvl1pPr>
          </a:lstStyle>
          <a:p>
            <a:endParaRPr dirty="0"/>
          </a:p>
        </p:txBody>
      </p:sp>
      <p:sp>
        <p:nvSpPr>
          <p:cNvPr id="25" name="object 62"/>
          <p:cNvSpPr/>
          <p:nvPr userDrawn="1"/>
        </p:nvSpPr>
        <p:spPr>
          <a:xfrm>
            <a:off x="0" y="1403352"/>
            <a:ext cx="13004800" cy="966304"/>
          </a:xfrm>
          <a:custGeom>
            <a:avLst/>
            <a:gdLst/>
            <a:ahLst/>
            <a:cxnLst/>
            <a:rect l="l" t="t" r="r" b="b"/>
            <a:pathLst>
              <a:path w="13004800" h="2844800">
                <a:moveTo>
                  <a:pt x="0" y="2844800"/>
                </a:moveTo>
                <a:lnTo>
                  <a:pt x="13004800" y="2844800"/>
                </a:lnTo>
                <a:lnTo>
                  <a:pt x="13004800" y="0"/>
                </a:lnTo>
                <a:lnTo>
                  <a:pt x="0" y="0"/>
                </a:lnTo>
                <a:lnTo>
                  <a:pt x="0" y="28448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rgbClr val="0F96D4"/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>
              <a:latin typeface="URW Classico" panose="00000500000000000000" pitchFamily="50" charset="0"/>
            </a:endParaRPr>
          </a:p>
        </p:txBody>
      </p:sp>
      <p:sp>
        <p:nvSpPr>
          <p:cNvPr id="6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  <a:latin typeface="URW Classico" panose="00000500000000000000" pitchFamily="50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9800" y="1536700"/>
            <a:ext cx="10841997" cy="52322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0" i="0" cap="small">
                <a:solidFill>
                  <a:schemeClr val="bg1"/>
                </a:solidFill>
                <a:latin typeface="URW Classico" panose="00000500000000000000" pitchFamily="50" charset="0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rgbClr val="004C7A"/>
                </a:solidFill>
                <a:latin typeface="URW Classico" panose="00000500000000000000" pitchFamily="50" charset="0"/>
              </a:defRPr>
            </a:lvl1pPr>
          </a:lstStyle>
          <a:p>
            <a:fld id="{59BCDEE6-F02F-415A-996B-2210058A8F7F}" type="datetime1">
              <a:rPr lang="de-DE" smtClean="0"/>
              <a:t>25.10.2018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17375E"/>
                </a:solidFill>
                <a:latin typeface="URW Classico" panose="00000500000000000000" pitchFamily="50" charset="0"/>
              </a:defRPr>
            </a:lvl1pPr>
          </a:lstStyle>
          <a:p>
            <a:r>
              <a:rPr lang="de-DE" dirty="0" smtClean="0"/>
              <a:t>VLI Herbsttagung – B. Brümmer</a:t>
            </a:r>
            <a:endParaRPr lang="de-DE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rgbClr val="004C7A"/>
                </a:solidFill>
                <a:latin typeface="URW Classico" panose="00000500000000000000" pitchFamily="50" charset="0"/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8662640" y="362626"/>
            <a:ext cx="4038600" cy="624880"/>
          </a:xfrm>
          <a:prstGeom prst="rect">
            <a:avLst/>
          </a:prstGeom>
        </p:spPr>
        <p:txBody>
          <a:bodyPr vert="horz"/>
          <a:lstStyle>
            <a:lvl1pPr algn="r">
              <a:defRPr baseline="0">
                <a:solidFill>
                  <a:srgbClr val="7F7F7F"/>
                </a:solidFill>
                <a:latin typeface="URW Classico" panose="00000500000000000000" pitchFamily="50" charset="0"/>
                <a:cs typeface="Calibri"/>
              </a:defRPr>
            </a:lvl1pPr>
          </a:lstStyle>
          <a:p>
            <a:r>
              <a:rPr lang="en-GB" dirty="0" smtClean="0"/>
              <a:t>Department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Agrarökonomie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und </a:t>
            </a:r>
            <a:r>
              <a:rPr lang="en-GB" dirty="0" err="1" smtClean="0"/>
              <a:t>Rurale</a:t>
            </a:r>
            <a:r>
              <a:rPr lang="en-GB" dirty="0" smtClean="0"/>
              <a:t> </a:t>
            </a:r>
            <a:r>
              <a:rPr lang="en-GB" dirty="0" err="1" smtClean="0"/>
              <a:t>Entwicklung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/>
          <p:cNvSpPr>
            <a:spLocks noGrp="1"/>
          </p:cNvSpPr>
          <p:nvPr>
            <p:ph type="pic" sz="quarter" idx="11"/>
          </p:nvPr>
        </p:nvSpPr>
        <p:spPr>
          <a:xfrm>
            <a:off x="1" y="1371596"/>
            <a:ext cx="13004800" cy="8458200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8991600"/>
            <a:ext cx="13004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8662640" y="362626"/>
            <a:ext cx="4038600" cy="624880"/>
          </a:xfrm>
          <a:prstGeom prst="rect">
            <a:avLst/>
          </a:prstGeom>
        </p:spPr>
        <p:txBody>
          <a:bodyPr vert="horz"/>
          <a:lstStyle>
            <a:lvl1pPr algn="r">
              <a:defRPr baseline="0">
                <a:solidFill>
                  <a:srgbClr val="7F7F7F"/>
                </a:solidFill>
                <a:latin typeface="URW Classico" panose="00000500000000000000" pitchFamily="50" charset="0"/>
                <a:cs typeface="Calibri"/>
              </a:defRPr>
            </a:lvl1pPr>
          </a:lstStyle>
          <a:p>
            <a:r>
              <a:rPr lang="en-GB" dirty="0" smtClean="0"/>
              <a:t>Department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Agrarökonomie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und </a:t>
            </a:r>
            <a:r>
              <a:rPr lang="en-GB" dirty="0" err="1" smtClean="0"/>
              <a:t>Rurale</a:t>
            </a:r>
            <a:r>
              <a:rPr lang="en-GB" dirty="0" smtClean="0"/>
              <a:t> </a:t>
            </a:r>
            <a:r>
              <a:rPr lang="en-GB" dirty="0" err="1" smtClean="0"/>
              <a:t>Entwicklung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62"/>
          <p:cNvSpPr/>
          <p:nvPr userDrawn="1"/>
        </p:nvSpPr>
        <p:spPr>
          <a:xfrm>
            <a:off x="0" y="1403352"/>
            <a:ext cx="13004800" cy="966304"/>
          </a:xfrm>
          <a:custGeom>
            <a:avLst/>
            <a:gdLst/>
            <a:ahLst/>
            <a:cxnLst/>
            <a:rect l="l" t="t" r="r" b="b"/>
            <a:pathLst>
              <a:path w="13004800" h="2844800">
                <a:moveTo>
                  <a:pt x="0" y="2844800"/>
                </a:moveTo>
                <a:lnTo>
                  <a:pt x="13004800" y="2844800"/>
                </a:lnTo>
                <a:lnTo>
                  <a:pt x="13004800" y="0"/>
                </a:lnTo>
                <a:lnTo>
                  <a:pt x="0" y="0"/>
                </a:lnTo>
                <a:lnTo>
                  <a:pt x="0" y="28448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rgbClr val="0F96D4"/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>
              <a:latin typeface="URW Classico" panose="00000500000000000000" pitchFamily="50" charset="0"/>
            </a:endParaRPr>
          </a:p>
        </p:txBody>
      </p:sp>
      <p:sp>
        <p:nvSpPr>
          <p:cNvPr id="71" name="Holder 3"/>
          <p:cNvSpPr>
            <a:spLocks noGrp="1"/>
          </p:cNvSpPr>
          <p:nvPr>
            <p:ph sz="half" idx="10"/>
          </p:nvPr>
        </p:nvSpPr>
        <p:spPr>
          <a:xfrm>
            <a:off x="6350000" y="2370073"/>
            <a:ext cx="66714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URW Classico" panose="00000500000000000000" pitchFamily="50" charset="0"/>
              </a:defRPr>
            </a:lvl1pPr>
          </a:lstStyle>
          <a:p>
            <a:endParaRPr dirty="0"/>
          </a:p>
        </p:txBody>
      </p:sp>
      <p:sp>
        <p:nvSpPr>
          <p:cNvPr id="6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  <a:latin typeface="URW Classico" panose="00000500000000000000" pitchFamily="50" charset="0"/>
            </a:endParaRP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rgbClr val="004C7A"/>
                </a:solidFill>
                <a:latin typeface="URW Classico" panose="00000500000000000000" pitchFamily="50" charset="0"/>
              </a:defRPr>
            </a:lvl1pPr>
          </a:lstStyle>
          <a:p>
            <a:fld id="{9BA4F9AA-C227-4DA6-A311-48F8D76D6B6D}" type="datetime1">
              <a:rPr lang="de-DE" smtClean="0"/>
              <a:t>25.10.2018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17375E"/>
                </a:solidFill>
                <a:latin typeface="URW Classico" panose="00000500000000000000" pitchFamily="50" charset="0"/>
              </a:defRPr>
            </a:lvl1pPr>
          </a:lstStyle>
          <a:p>
            <a:r>
              <a:rPr lang="de-DE" dirty="0" smtClean="0"/>
              <a:t>VLI Herbsttagung – B. Brümmer</a:t>
            </a:r>
            <a:endParaRPr lang="de-DE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rgbClr val="004C7A"/>
                </a:solidFill>
                <a:latin typeface="URW Classico" panose="00000500000000000000" pitchFamily="50" charset="0"/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2" name="Holder 3"/>
          <p:cNvSpPr>
            <a:spLocks noGrp="1"/>
          </p:cNvSpPr>
          <p:nvPr>
            <p:ph type="body" idx="1"/>
          </p:nvPr>
        </p:nvSpPr>
        <p:spPr>
          <a:xfrm>
            <a:off x="1016000" y="3048000"/>
            <a:ext cx="45720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chemeClr val="bg1">
                    <a:lumMod val="50000"/>
                  </a:schemeClr>
                </a:solidFill>
                <a:latin typeface="URW Classico" panose="00000500000000000000" pitchFamily="50" charset="0"/>
                <a:cs typeface="URW Classico" panose="00000500000000000000" pitchFamily="50" charset="0"/>
              </a:defRPr>
            </a:lvl1pPr>
          </a:lstStyle>
          <a:p>
            <a:endParaRPr dirty="0"/>
          </a:p>
        </p:txBody>
      </p: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39800" y="1536700"/>
            <a:ext cx="10841997" cy="52322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0" i="0" cap="small">
                <a:solidFill>
                  <a:schemeClr val="bg1"/>
                </a:solidFill>
                <a:latin typeface="URW Classico" panose="00000500000000000000" pitchFamily="50" charset="0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11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8662640" y="362626"/>
            <a:ext cx="4038600" cy="624880"/>
          </a:xfrm>
          <a:prstGeom prst="rect">
            <a:avLst/>
          </a:prstGeom>
        </p:spPr>
        <p:txBody>
          <a:bodyPr vert="horz"/>
          <a:lstStyle>
            <a:lvl1pPr algn="r">
              <a:defRPr baseline="0">
                <a:solidFill>
                  <a:srgbClr val="7F7F7F"/>
                </a:solidFill>
                <a:latin typeface="URW Classico" panose="00000500000000000000" pitchFamily="50" charset="0"/>
                <a:cs typeface="Calibri"/>
              </a:defRPr>
            </a:lvl1pPr>
          </a:lstStyle>
          <a:p>
            <a:r>
              <a:rPr lang="en-GB" dirty="0" smtClean="0"/>
              <a:t>Department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Agrarökonomie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und </a:t>
            </a:r>
            <a:r>
              <a:rPr lang="en-GB" dirty="0" err="1" smtClean="0"/>
              <a:t>Rurale</a:t>
            </a:r>
            <a:r>
              <a:rPr lang="en-GB" dirty="0" smtClean="0"/>
              <a:t> </a:t>
            </a:r>
            <a:r>
              <a:rPr lang="en-GB" dirty="0" err="1" smtClean="0"/>
              <a:t>Entwicklung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62"/>
          <p:cNvSpPr/>
          <p:nvPr userDrawn="1"/>
        </p:nvSpPr>
        <p:spPr>
          <a:xfrm>
            <a:off x="0" y="1403352"/>
            <a:ext cx="13004800" cy="7620000"/>
          </a:xfrm>
          <a:custGeom>
            <a:avLst/>
            <a:gdLst/>
            <a:ahLst/>
            <a:cxnLst/>
            <a:rect l="l" t="t" r="r" b="b"/>
            <a:pathLst>
              <a:path w="13004800" h="2844800">
                <a:moveTo>
                  <a:pt x="0" y="2844800"/>
                </a:moveTo>
                <a:lnTo>
                  <a:pt x="13004800" y="2844800"/>
                </a:lnTo>
                <a:lnTo>
                  <a:pt x="13004800" y="0"/>
                </a:lnTo>
                <a:lnTo>
                  <a:pt x="0" y="0"/>
                </a:lnTo>
                <a:lnTo>
                  <a:pt x="0" y="28448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rgbClr val="0F96D4"/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>
              <a:latin typeface="URW Classico" panose="00000500000000000000" pitchFamily="50" charset="0"/>
            </a:endParaRPr>
          </a:p>
        </p:txBody>
      </p:sp>
      <p:sp>
        <p:nvSpPr>
          <p:cNvPr id="8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  <a:latin typeface="URW Classico" panose="00000500000000000000" pitchFamily="50" charset="0"/>
            </a:endParaRPr>
          </a:p>
        </p:txBody>
      </p:sp>
      <p:sp>
        <p:nvSpPr>
          <p:cNvPr id="9" name="Holder 4"/>
          <p:cNvSpPr>
            <a:spLocks noGrp="1"/>
          </p:cNvSpPr>
          <p:nvPr>
            <p:ph type="ftr" sz="quarter" idx="10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17375E"/>
                </a:solidFill>
                <a:latin typeface="URW Classico" panose="00000500000000000000" pitchFamily="50" charset="0"/>
              </a:defRPr>
            </a:lvl1pPr>
          </a:lstStyle>
          <a:p>
            <a:r>
              <a:rPr lang="de-DE" dirty="0" smtClean="0"/>
              <a:t>VLI Herbsttagung – B. Brümmer</a:t>
            </a:r>
            <a:endParaRPr lang="de-DE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11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rgbClr val="004C7A"/>
                </a:solidFill>
                <a:latin typeface="URW Classico" panose="00000500000000000000" pitchFamily="50" charset="0"/>
              </a:defRPr>
            </a:lvl1pPr>
          </a:lstStyle>
          <a:p>
            <a:fld id="{0ABF2C79-C0DD-4962-B0C9-AFCAEB2EC20F}" type="datetime1">
              <a:rPr lang="de-DE" smtClean="0"/>
              <a:t>25.10.2018</a:t>
            </a:fld>
            <a:endParaRPr lang="en-US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rgbClr val="004C7A"/>
                </a:solidFill>
                <a:latin typeface="URW Classico" panose="00000500000000000000" pitchFamily="50" charset="0"/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3" name="object 6"/>
          <p:cNvSpPr txBox="1">
            <a:spLocks noGrp="1"/>
          </p:cNvSpPr>
          <p:nvPr userDrawn="1">
            <p:ph type="title" hasCustomPrompt="1"/>
          </p:nvPr>
        </p:nvSpPr>
        <p:spPr>
          <a:xfrm>
            <a:off x="5359400" y="5257800"/>
            <a:ext cx="6172200" cy="984885"/>
          </a:xfrm>
          <a:prstGeom prst="rect">
            <a:avLst/>
          </a:prstGeom>
        </p:spPr>
        <p:txBody>
          <a:bodyPr/>
          <a:lstStyle>
            <a:lvl1pPr>
              <a:defRPr sz="3200" cap="small" baseline="0">
                <a:latin typeface="URW Classico" panose="00000500000000000000" pitchFamily="50" charset="0"/>
              </a:defRPr>
            </a:lvl1pPr>
          </a:lstStyle>
          <a:p>
            <a:r>
              <a:rPr lang="de-DE" dirty="0" smtClean="0"/>
              <a:t>V</a:t>
            </a:r>
            <a:r>
              <a:rPr lang="en-US" dirty="0" err="1" smtClean="0"/>
              <a:t>ielen</a:t>
            </a:r>
            <a:r>
              <a:rPr lang="en-US" dirty="0" smtClean="0"/>
              <a:t> Dank</a:t>
            </a:r>
            <a:br>
              <a:rPr lang="en-US" dirty="0" smtClean="0"/>
            </a:br>
            <a:r>
              <a:rPr lang="en-US" dirty="0" err="1" smtClean="0"/>
              <a:t>für</a:t>
            </a:r>
            <a:r>
              <a:rPr lang="en-US" dirty="0" smtClean="0"/>
              <a:t> Ihre </a:t>
            </a:r>
            <a:r>
              <a:rPr lang="en-US" dirty="0" err="1" smtClean="0"/>
              <a:t>Aufmerksamkeit</a:t>
            </a:r>
            <a:endParaRPr lang="de-DE" dirty="0"/>
          </a:p>
        </p:txBody>
      </p:sp>
      <p:sp>
        <p:nvSpPr>
          <p:cNvPr id="74" name="object 66"/>
          <p:cNvSpPr/>
          <p:nvPr userDrawn="1"/>
        </p:nvSpPr>
        <p:spPr>
          <a:xfrm>
            <a:off x="3530599" y="2707957"/>
            <a:ext cx="2355850" cy="2355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URW Classico" panose="00000500000000000000" pitchFamily="50" charset="0"/>
            </a:endParaRPr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8662640" y="362626"/>
            <a:ext cx="4038600" cy="624880"/>
          </a:xfrm>
          <a:prstGeom prst="rect">
            <a:avLst/>
          </a:prstGeom>
        </p:spPr>
        <p:txBody>
          <a:bodyPr vert="horz"/>
          <a:lstStyle>
            <a:lvl1pPr algn="r">
              <a:defRPr baseline="0">
                <a:solidFill>
                  <a:srgbClr val="7F7F7F"/>
                </a:solidFill>
                <a:latin typeface="URW Classico" panose="00000500000000000000" pitchFamily="50" charset="0"/>
                <a:cs typeface="Calibri"/>
              </a:defRPr>
            </a:lvl1pPr>
          </a:lstStyle>
          <a:p>
            <a:r>
              <a:rPr lang="en-GB" dirty="0" smtClean="0"/>
              <a:t>Department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Agrarökonomie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und </a:t>
            </a:r>
            <a:r>
              <a:rPr lang="en-GB" dirty="0" err="1" smtClean="0"/>
              <a:t>Rurale</a:t>
            </a:r>
            <a:r>
              <a:rPr lang="en-GB" dirty="0" smtClean="0"/>
              <a:t> </a:t>
            </a:r>
            <a:r>
              <a:rPr lang="en-GB" dirty="0" err="1" smtClean="0"/>
              <a:t>Entwicklung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iß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PT_Göttingen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004C7A"/>
                </a:solidFill>
                <a:latin typeface="URW Classico" panose="00000500000000000000" pitchFamily="50" charset="0"/>
              </a:defRPr>
            </a:lvl1pPr>
          </a:lstStyle>
          <a:p>
            <a:r>
              <a:rPr lang="de-DE" dirty="0" smtClean="0"/>
              <a:t>VLI Herbsttagung – B. Brümmer</a:t>
            </a:r>
            <a:endParaRPr lang="de-DE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rgbClr val="004C7A"/>
                </a:solidFill>
                <a:latin typeface="URW Classico" panose="00000500000000000000" pitchFamily="50" charset="0"/>
              </a:defRPr>
            </a:lvl1pPr>
          </a:lstStyle>
          <a:p>
            <a:fld id="{7B382836-672B-45E2-BBC1-7580D56D6FCE}" type="datetime1">
              <a:rPr lang="de-DE" smtClean="0"/>
              <a:t>25.10.2018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rgbClr val="004C7A"/>
                </a:solidFill>
                <a:latin typeface="URW Classico" panose="00000500000000000000" pitchFamily="50" charset="0"/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4" r:id="rId4"/>
    <p:sldLayoutId id="2147483668" r:id="rId5"/>
    <p:sldLayoutId id="2147483667" r:id="rId6"/>
    <p:sldLayoutId id="2147483663" r:id="rId7"/>
    <p:sldLayoutId id="2147483665" r:id="rId8"/>
  </p:sldLayoutIdLst>
  <p:timing>
    <p:tnLst>
      <p:par>
        <p:cTn id="1" dur="indefinite" restart="never" nodeType="tmRoot"/>
      </p:par>
    </p:tnLst>
  </p:timing>
  <p:hf hdr="0"/>
  <p:txStyles>
    <p:titleStyle>
      <a:lvl1pPr>
        <a:defRPr>
          <a:latin typeface="URW Classico" panose="00000500000000000000" pitchFamily="50" charset="0"/>
          <a:ea typeface="+mj-ea"/>
          <a:cs typeface="+mj-cs"/>
        </a:defRPr>
      </a:lvl1pPr>
    </p:titleStyle>
    <p:bodyStyle>
      <a:lvl1pPr marL="0">
        <a:defRPr>
          <a:latin typeface="URW Classico" panose="00000500000000000000" pitchFamily="50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0.emf"/><Relationship Id="rId2" Type="http://schemas.openxmlformats.org/officeDocument/2006/relationships/image" Target="../media/image9.jpg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customXml" Target="../ink/ink4.xml"/><Relationship Id="rId1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bbruemm@gwdg.d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5503" y="3220616"/>
            <a:ext cx="10997497" cy="2376264"/>
          </a:xfrm>
        </p:spPr>
        <p:txBody>
          <a:bodyPr/>
          <a:lstStyle/>
          <a:p>
            <a:pPr algn="ctr"/>
            <a:r>
              <a:rPr lang="de-DE" sz="4000" dirty="0" smtClean="0"/>
              <a:t>Die Reform der Gemeinsamen Agrarpolitik –   Zwischen Renationalisierung</a:t>
            </a:r>
            <a:br>
              <a:rPr lang="de-DE" sz="4000" dirty="0" smtClean="0"/>
            </a:br>
            <a:r>
              <a:rPr lang="de-DE" sz="4000" dirty="0" smtClean="0"/>
              <a:t>und „Europäischem Mehrwert“</a:t>
            </a:r>
            <a:endParaRPr lang="de-DE" sz="4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3"/>
          </p:nvPr>
        </p:nvSpPr>
        <p:spPr>
          <a:xfrm>
            <a:off x="1666471" y="5812904"/>
            <a:ext cx="9475560" cy="439481"/>
          </a:xfrm>
        </p:spPr>
        <p:txBody>
          <a:bodyPr/>
          <a:lstStyle/>
          <a:p>
            <a:pPr algn="ctr"/>
            <a:r>
              <a:rPr lang="de-DE" dirty="0" smtClean="0"/>
              <a:t>VLI Herbsttagung, Regensburg, 25. Oktober 2018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Prof. Dr. Bernhard Brümmer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25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39800" y="1874982"/>
            <a:ext cx="11107216" cy="677108"/>
          </a:xfrm>
        </p:spPr>
        <p:txBody>
          <a:bodyPr/>
          <a:lstStyle/>
          <a:p>
            <a:r>
              <a:rPr lang="en-GB" dirty="0" smtClean="0"/>
              <a:t>Rolle </a:t>
            </a:r>
            <a:r>
              <a:rPr lang="en-GB" dirty="0" err="1" smtClean="0"/>
              <a:t>rückwärts</a:t>
            </a:r>
            <a:r>
              <a:rPr lang="en-GB" dirty="0" smtClean="0"/>
              <a:t> – </a:t>
            </a:r>
            <a:r>
              <a:rPr lang="en-GB" dirty="0" err="1" smtClean="0"/>
              <a:t>Mengensteuerung</a:t>
            </a:r>
            <a:r>
              <a:rPr lang="en-GB" dirty="0"/>
              <a:t> </a:t>
            </a:r>
            <a:r>
              <a:rPr lang="en-GB" dirty="0" smtClean="0"/>
              <a:t>reloaded?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394200" y="9248775"/>
            <a:ext cx="8610600" cy="276225"/>
          </a:xfrm>
        </p:spPr>
        <p:txBody>
          <a:bodyPr/>
          <a:lstStyle/>
          <a:p>
            <a:r>
              <a:rPr lang="de-DE" smtClean="0"/>
              <a:t>VLI Herbsttagung – B. Brümmer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0" y="9245600"/>
            <a:ext cx="1466850" cy="279400"/>
          </a:xfrm>
        </p:spPr>
        <p:txBody>
          <a:bodyPr/>
          <a:lstStyle/>
          <a:p>
            <a:fld id="{0ABF2C79-C0DD-4962-B0C9-AFCAEB2EC20F}" type="datetime1">
              <a:rPr lang="de-DE" smtClean="0"/>
              <a:t>25.10.2018</a:t>
            </a:fld>
            <a:endParaRPr lang="en-US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939800" y="2932584"/>
            <a:ext cx="10459144" cy="4896544"/>
          </a:xfrm>
        </p:spPr>
        <p:txBody>
          <a:bodyPr/>
          <a:lstStyle/>
          <a:p>
            <a:pPr>
              <a:buNone/>
            </a:pPr>
            <a:r>
              <a:rPr lang="de-DE" sz="2800" dirty="0" smtClean="0"/>
              <a:t>Ziel Risikomanagement -&gt; Interventionen (Art. 60):</a:t>
            </a:r>
          </a:p>
          <a:p>
            <a:pPr marL="273050" indent="-273050"/>
            <a:r>
              <a:rPr lang="de-DE" sz="2800" dirty="0" smtClean="0"/>
              <a:t>Investitionen </a:t>
            </a:r>
            <a:r>
              <a:rPr lang="de-DE" sz="2800" dirty="0"/>
              <a:t>in materielle und immaterielle Vermögenswerte zur effizienteren Steuerung der auf den Markt gebrachten Mengen</a:t>
            </a:r>
          </a:p>
          <a:p>
            <a:pPr marL="273050" indent="-273050"/>
            <a:r>
              <a:rPr lang="de-DE" sz="2800" dirty="0" smtClean="0"/>
              <a:t>Marktrücknahmen </a:t>
            </a:r>
            <a:r>
              <a:rPr lang="de-DE" sz="2800" dirty="0"/>
              <a:t>zur kostenlosen Verteilung oder für andere Bestimmungszwecke</a:t>
            </a:r>
          </a:p>
          <a:p>
            <a:pPr marL="273050" indent="-273050"/>
            <a:r>
              <a:rPr lang="de-DE" sz="2800" dirty="0" smtClean="0"/>
              <a:t>Nichternte</a:t>
            </a:r>
            <a:r>
              <a:rPr lang="de-DE" sz="2800" dirty="0"/>
              <a:t>, d. h. Beendigung des laufenden Anbauzyklus auf einer Fläche, auf der die Erzeugnisse gut gereift und von einwandfreier, unverfälschter und </a:t>
            </a:r>
            <a:r>
              <a:rPr lang="de-DE" sz="2800" dirty="0" err="1"/>
              <a:t>vermarktbarer</a:t>
            </a:r>
            <a:r>
              <a:rPr lang="de-DE" sz="2800" dirty="0"/>
              <a:t> Qualität sind</a:t>
            </a:r>
          </a:p>
        </p:txBody>
      </p:sp>
    </p:spTree>
    <p:extLst>
      <p:ext uri="{BB962C8B-B14F-4D97-AF65-F5344CB8AC3E}">
        <p14:creationId xmlns:p14="http://schemas.microsoft.com/office/powerpoint/2010/main" val="231090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39800" y="2788568"/>
            <a:ext cx="10134600" cy="5688632"/>
          </a:xfrm>
        </p:spPr>
        <p:txBody>
          <a:bodyPr/>
          <a:lstStyle/>
          <a:p>
            <a:r>
              <a:rPr lang="de-DE" sz="2800" dirty="0" smtClean="0"/>
              <a:t> Marktverzerrungen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URW Classico" panose="00000500000000000000" pitchFamily="50" charset="0"/>
              </a:rPr>
              <a:t>Politische Eingriffe in freie Preisbildung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URW Classico" panose="00000500000000000000" pitchFamily="50" charset="0"/>
              </a:rPr>
              <a:t>Korrektur von Marktversagen und externen Effekten - keine Verzerrung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URW Classico" panose="00000500000000000000" pitchFamily="50" charset="0"/>
              </a:rPr>
              <a:t>Verfolgung weiterer politischer Zielen (z.B. Einkommensstützung) – Verzerrung, wenn mit Wohlfahrtsverlusten verbunden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3000" dirty="0" smtClean="0"/>
              <a:t>Europäischer Mehrwert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600" dirty="0" smtClean="0">
                <a:latin typeface="URW Classico" panose="00000500000000000000" pitchFamily="50" charset="0"/>
              </a:rPr>
              <a:t>Ökonomisch: Nettonutzen der Verlagerung einer Politik auf die EU-Ebene (Differenz Nutzen-Kosten EU-Politik und Nutzen-Kosten nationale Politik)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600" dirty="0" smtClean="0">
                <a:latin typeface="URW Classico" panose="00000500000000000000" pitchFamily="50" charset="0"/>
              </a:rPr>
              <a:t>Politisch: Abkoppeln von Wahlen -&gt; langfristige Perspektive; Vermeidung von Subventionswettläufen (niedrige Steuern); verbesserte Regierungsführung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URW Classico" panose="00000500000000000000" pitchFamily="50" charset="0"/>
              </a:rPr>
              <a:t>Subsidiarität (Grundsatz der EU)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e-DE" sz="2400" dirty="0">
              <a:latin typeface="URW Classico" panose="00000500000000000000" pitchFamily="50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Wäre das noch eine Gemeinsame Agrarpolitik? </a:t>
            </a:r>
            <a:r>
              <a:rPr lang="de-DE" dirty="0" err="1" smtClean="0"/>
              <a:t>Loccumer</a:t>
            </a:r>
            <a:r>
              <a:rPr lang="de-DE" dirty="0" smtClean="0"/>
              <a:t> Landwirtschaftstagung – B. Brümmer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8E676C-4406-3640-8397-3968334A8A8E}" type="datetime1">
              <a:rPr lang="de-DE" smtClean="0"/>
              <a:pPr/>
              <a:t>25.10.2018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59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‘Dirty decoupling’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892" y="2788568"/>
            <a:ext cx="10833108" cy="568863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Lagerhaltung; Notmaßnahmen (Milchpaket)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Direktzahlungen waren nie vollständig entkoppelt</a:t>
            </a:r>
            <a:endParaRPr lang="de-DE" sz="2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GAP bis 2013: Überwiegend historisches Modell meist mit Teilkopplung (Rindfleisch, Milch)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URW Classico" panose="00000500000000000000" pitchFamily="50" charset="0"/>
              </a:rPr>
              <a:t>Künstliche Handelsströme </a:t>
            </a:r>
            <a:r>
              <a:rPr lang="de-DE" sz="2200" dirty="0" smtClean="0">
                <a:latin typeface="URW Classico" panose="00000500000000000000" pitchFamily="50" charset="0"/>
              </a:rPr>
              <a:t>(Prehn, Brümmer, Thompson 2015)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URW Classico" panose="00000500000000000000" pitchFamily="50" charset="0"/>
              </a:rPr>
              <a:t>Preisverzerrungen </a:t>
            </a:r>
            <a:r>
              <a:rPr lang="de-DE" sz="2200" dirty="0" smtClean="0">
                <a:latin typeface="URW Classico" panose="00000500000000000000" pitchFamily="50" charset="0"/>
              </a:rPr>
              <a:t>(Ihle, Brümmer, Thompson 2012)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Aktuelle GAP: Deutlicher Anstieg der gekoppelten Direktzahlungen in (fast) allen Ländern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URW Classico" panose="00000500000000000000" pitchFamily="50" charset="0"/>
              </a:rPr>
              <a:t>Kühe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URW Classico" panose="00000500000000000000" pitchFamily="50" charset="0"/>
              </a:rPr>
              <a:t>Obst und Gemüse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URW Classico" panose="00000500000000000000" pitchFamily="50" charset="0"/>
              </a:rPr>
              <a:t>Baumwolle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VLI Herbsttagung – B. Brümmer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431E400-0D1A-4EFC-AC5A-5D7E8D519C7D}" type="datetime1">
              <a:rPr lang="de-DE" smtClean="0"/>
              <a:t>25.10.2018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52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VLI Herbsttagung – B. Brümmer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A5C45F-71E3-49E3-9504-ED32A0C3AEEB}" type="datetime1">
              <a:rPr lang="de-DE" smtClean="0"/>
              <a:t>25.10.2018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91" y="1492424"/>
            <a:ext cx="11172825" cy="75057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57784" y="1636440"/>
            <a:ext cx="5490592" cy="677108"/>
          </a:xfrm>
        </p:spPr>
        <p:txBody>
          <a:bodyPr/>
          <a:lstStyle/>
          <a:p>
            <a:r>
              <a:rPr lang="en-GB" dirty="0" err="1" smtClean="0"/>
              <a:t>Gekoppelte</a:t>
            </a:r>
            <a:r>
              <a:rPr lang="en-GB" dirty="0" smtClean="0"/>
              <a:t> </a:t>
            </a:r>
            <a:r>
              <a:rPr lang="en-GB" dirty="0" err="1" smtClean="0"/>
              <a:t>Zahlungen</a:t>
            </a:r>
            <a:r>
              <a:rPr lang="en-GB" dirty="0" smtClean="0"/>
              <a:t> </a:t>
            </a:r>
            <a:r>
              <a:rPr lang="en-GB" dirty="0" err="1" smtClean="0"/>
              <a:t>Milch</a:t>
            </a:r>
            <a:r>
              <a:rPr lang="en-GB" dirty="0" smtClean="0"/>
              <a:t> 2017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3406056" y="5299556"/>
            <a:ext cx="1230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Frankreich</a:t>
            </a:r>
            <a:r>
              <a:rPr lang="en-GB" dirty="0" smtClean="0"/>
              <a:t>:</a:t>
            </a:r>
          </a:p>
          <a:p>
            <a:r>
              <a:rPr lang="en-GB" dirty="0" smtClean="0"/>
              <a:t> 100%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6430392" y="2212504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Finnland</a:t>
            </a:r>
            <a:r>
              <a:rPr lang="en-GB" dirty="0" smtClean="0"/>
              <a:t>:</a:t>
            </a:r>
          </a:p>
          <a:p>
            <a:r>
              <a:rPr lang="en-GB" dirty="0" smtClean="0"/>
              <a:t> 23%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2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5" y="1491907"/>
            <a:ext cx="11172825" cy="75057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VLI Herbsttagung – B. Brümmer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27D63C-D263-48A3-BCCD-4A6CAF2B43C8}" type="datetime1">
              <a:rPr lang="de-DE" smtClean="0"/>
              <a:t>25.10.2018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57784" y="1636440"/>
            <a:ext cx="5490592" cy="677108"/>
          </a:xfrm>
        </p:spPr>
        <p:txBody>
          <a:bodyPr/>
          <a:lstStyle/>
          <a:p>
            <a:r>
              <a:rPr lang="en-GB" dirty="0" err="1" smtClean="0"/>
              <a:t>Gekoppelte</a:t>
            </a:r>
            <a:r>
              <a:rPr lang="en-GB" dirty="0" smtClean="0"/>
              <a:t> </a:t>
            </a:r>
            <a:r>
              <a:rPr lang="en-GB" dirty="0" err="1" smtClean="0"/>
              <a:t>Zahlungen</a:t>
            </a:r>
            <a:r>
              <a:rPr lang="en-GB" dirty="0" smtClean="0"/>
              <a:t> </a:t>
            </a:r>
            <a:r>
              <a:rPr lang="en-GB" dirty="0" err="1" smtClean="0"/>
              <a:t>Milch</a:t>
            </a:r>
            <a:r>
              <a:rPr lang="en-GB" dirty="0" smtClean="0"/>
              <a:t> 2017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3406056" y="5299556"/>
            <a:ext cx="1230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Frankreich</a:t>
            </a:r>
            <a:r>
              <a:rPr lang="en-GB" dirty="0" smtClean="0"/>
              <a:t>:</a:t>
            </a:r>
          </a:p>
          <a:p>
            <a:r>
              <a:rPr lang="en-GB" dirty="0" smtClean="0"/>
              <a:t>€ 37 je </a:t>
            </a:r>
            <a:r>
              <a:rPr lang="en-GB" dirty="0" err="1" smtClean="0"/>
              <a:t>Kuh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6496456" y="2140496"/>
            <a:ext cx="1341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Finnland</a:t>
            </a:r>
            <a:r>
              <a:rPr lang="en-GB" dirty="0" smtClean="0"/>
              <a:t>:</a:t>
            </a:r>
          </a:p>
          <a:p>
            <a:r>
              <a:rPr lang="en-GB" dirty="0" smtClean="0"/>
              <a:t>€ 504 je </a:t>
            </a:r>
            <a:r>
              <a:rPr lang="en-GB" dirty="0" err="1" smtClean="0"/>
              <a:t>Kuh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4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t="5916" r="2117" b="26925"/>
          <a:stretch/>
        </p:blipFill>
        <p:spPr>
          <a:xfrm>
            <a:off x="814952" y="1598821"/>
            <a:ext cx="11016040" cy="67397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609" y="571114"/>
            <a:ext cx="5490592" cy="677108"/>
          </a:xfrm>
        </p:spPr>
        <p:txBody>
          <a:bodyPr/>
          <a:lstStyle/>
          <a:p>
            <a:r>
              <a:rPr lang="en-GB" dirty="0" err="1" smtClean="0"/>
              <a:t>Direktzahlungen</a:t>
            </a:r>
            <a:r>
              <a:rPr lang="en-GB" dirty="0" smtClean="0"/>
              <a:t> 2015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VLI Herbsttagung – B. Brümmer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E2E7DA-1D67-4B8D-A6A6-F55455D74526}" type="datetime1">
              <a:rPr lang="de-DE" smtClean="0"/>
              <a:t>25.10.2018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2685976" y="1554493"/>
            <a:ext cx="15121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Basisprämie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2685976" y="1904727"/>
            <a:ext cx="1757661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2000" dirty="0" smtClean="0"/>
              <a:t>Ausgleichszulage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2685976" y="2212504"/>
            <a:ext cx="224580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2000" dirty="0" err="1" smtClean="0"/>
              <a:t>Kleinlandwirteprämie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5926336" y="1636440"/>
            <a:ext cx="1417183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2000" dirty="0" smtClean="0"/>
              <a:t>Umverteilung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26336" y="1924472"/>
            <a:ext cx="220252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2000" dirty="0" err="1" smtClean="0"/>
              <a:t>Junglandwirteprämie</a:t>
            </a:r>
            <a:endParaRPr lang="de-DE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5926336" y="2220456"/>
            <a:ext cx="220252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000" dirty="0" smtClean="0"/>
              <a:t>Baumwollprämie</a:t>
            </a:r>
            <a:endParaRPr lang="de-DE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9150794" y="1628040"/>
            <a:ext cx="953594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2000" dirty="0" err="1" smtClean="0"/>
              <a:t>Greening</a:t>
            </a:r>
            <a:endParaRPr lang="de-DE" sz="2000" dirty="0"/>
          </a:p>
        </p:txBody>
      </p:sp>
      <p:sp>
        <p:nvSpPr>
          <p:cNvPr id="16" name="Textfeld 15"/>
          <p:cNvSpPr txBox="1"/>
          <p:nvPr/>
        </p:nvSpPr>
        <p:spPr>
          <a:xfrm>
            <a:off x="9137227" y="1908570"/>
            <a:ext cx="2957541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2000" dirty="0" smtClean="0"/>
              <a:t>Gekoppelte Direktzahlungen</a:t>
            </a:r>
            <a:endParaRPr lang="de-DE" sz="2000" dirty="0"/>
          </a:p>
        </p:txBody>
      </p:sp>
      <p:sp>
        <p:nvSpPr>
          <p:cNvPr id="17" name="Textfeld 16"/>
          <p:cNvSpPr txBox="1"/>
          <p:nvPr/>
        </p:nvSpPr>
        <p:spPr>
          <a:xfrm>
            <a:off x="9174647" y="2176392"/>
            <a:ext cx="1969642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2000" dirty="0" smtClean="0"/>
              <a:t>Anpassungsprämie</a:t>
            </a:r>
            <a:endParaRPr lang="de-DE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1533848" y="2480791"/>
            <a:ext cx="51462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000" dirty="0" smtClean="0"/>
              <a:t>     </a:t>
            </a:r>
            <a:endParaRPr lang="de-DE" sz="2000" dirty="0"/>
          </a:p>
        </p:txBody>
      </p:sp>
      <p:sp>
        <p:nvSpPr>
          <p:cNvPr id="19" name="Textfeld 18"/>
          <p:cNvSpPr txBox="1"/>
          <p:nvPr/>
        </p:nvSpPr>
        <p:spPr>
          <a:xfrm>
            <a:off x="6718424" y="5793159"/>
            <a:ext cx="4958922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2000" dirty="0" smtClean="0"/>
              <a:t>EU-Durchschnitt: € 256/ha beihilfefähige Fläche</a:t>
            </a:r>
            <a:endParaRPr lang="de-DE" sz="2000" dirty="0"/>
          </a:p>
        </p:txBody>
      </p:sp>
      <p:sp>
        <p:nvSpPr>
          <p:cNvPr id="20" name="Textfeld 19"/>
          <p:cNvSpPr txBox="1"/>
          <p:nvPr/>
        </p:nvSpPr>
        <p:spPr>
          <a:xfrm>
            <a:off x="7625095" y="8457455"/>
            <a:ext cx="4305281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2000" dirty="0" smtClean="0"/>
              <a:t>Quelle: A. Matthews 2017, capreform.eu</a:t>
            </a:r>
            <a:endParaRPr lang="de-DE" sz="2000" dirty="0"/>
          </a:p>
        </p:txBody>
      </p:sp>
      <p:sp>
        <p:nvSpPr>
          <p:cNvPr id="21" name="Textfeld 20"/>
          <p:cNvSpPr txBox="1"/>
          <p:nvPr/>
        </p:nvSpPr>
        <p:spPr>
          <a:xfrm>
            <a:off x="2181920" y="2572544"/>
            <a:ext cx="1731243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2000" dirty="0" smtClean="0"/>
              <a:t>                              </a:t>
            </a:r>
            <a:endParaRPr lang="de-DE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Freihand 22"/>
              <p14:cNvContentPartPr/>
              <p14:nvPr/>
            </p14:nvContentPartPr>
            <p14:xfrm>
              <a:off x="8146409" y="1808734"/>
              <a:ext cx="4176360" cy="53856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3729" y="1784974"/>
                <a:ext cx="422244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Freihand 24"/>
              <p14:cNvContentPartPr/>
              <p14:nvPr/>
            </p14:nvContentPartPr>
            <p14:xfrm>
              <a:off x="984929" y="4504774"/>
              <a:ext cx="864000" cy="3113280"/>
            </p14:xfrm>
          </p:contentPart>
        </mc:Choice>
        <mc:Fallback xmlns="">
          <p:pic>
            <p:nvPicPr>
              <p:cNvPr id="25" name="Freihand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5489" y="4490374"/>
                <a:ext cx="905040" cy="31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Freihand 35"/>
              <p14:cNvContentPartPr/>
              <p14:nvPr/>
            </p14:nvContentPartPr>
            <p14:xfrm>
              <a:off x="2538329" y="4109134"/>
              <a:ext cx="1313280" cy="736920"/>
            </p14:xfrm>
          </p:contentPart>
        </mc:Choice>
        <mc:Fallback xmlns="">
          <p:pic>
            <p:nvPicPr>
              <p:cNvPr id="36" name="Freihand 3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4289" y="4095814"/>
                <a:ext cx="1338840" cy="7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Freihand 39"/>
              <p14:cNvContentPartPr/>
              <p14:nvPr/>
            </p14:nvContentPartPr>
            <p14:xfrm>
              <a:off x="2314769" y="4595854"/>
              <a:ext cx="426960" cy="403200"/>
            </p14:xfrm>
          </p:contentPart>
        </mc:Choice>
        <mc:Fallback xmlns="">
          <p:pic>
            <p:nvPicPr>
              <p:cNvPr id="40" name="Freihand 3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8929" y="4580734"/>
                <a:ext cx="45468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Freihand 40"/>
              <p14:cNvContentPartPr/>
              <p14:nvPr/>
            </p14:nvContentPartPr>
            <p14:xfrm>
              <a:off x="3990929" y="4282294"/>
              <a:ext cx="559440" cy="1435320"/>
            </p14:xfrm>
          </p:contentPart>
        </mc:Choice>
        <mc:Fallback xmlns="">
          <p:pic>
            <p:nvPicPr>
              <p:cNvPr id="41" name="Freihand 4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79409" y="4267894"/>
                <a:ext cx="579600" cy="14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4" name="Freihand 43"/>
              <p14:cNvContentPartPr/>
              <p14:nvPr/>
            </p14:nvContentPartPr>
            <p14:xfrm>
              <a:off x="3404849" y="4370134"/>
              <a:ext cx="380880" cy="1189080"/>
            </p14:xfrm>
          </p:contentPart>
        </mc:Choice>
        <mc:Fallback xmlns="">
          <p:pic>
            <p:nvPicPr>
              <p:cNvPr id="44" name="Freihand 4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92969" y="4358974"/>
                <a:ext cx="406080" cy="12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" name="Freihand 47"/>
              <p14:cNvContentPartPr/>
              <p14:nvPr/>
            </p14:nvContentPartPr>
            <p14:xfrm>
              <a:off x="4265249" y="4208494"/>
              <a:ext cx="5438160" cy="2134440"/>
            </p14:xfrm>
          </p:contentPart>
        </mc:Choice>
        <mc:Fallback xmlns="">
          <p:pic>
            <p:nvPicPr>
              <p:cNvPr id="48" name="Freihand 4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54089" y="4193734"/>
                <a:ext cx="5466600" cy="21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10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Einordnung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39801" y="3041254"/>
            <a:ext cx="4338464" cy="4643858"/>
          </a:xfrm>
        </p:spPr>
        <p:txBody>
          <a:bodyPr/>
          <a:lstStyle/>
          <a:p>
            <a:r>
              <a:rPr lang="de-DE" sz="2800" dirty="0" smtClean="0"/>
              <a:t> Subsidiarität </a:t>
            </a:r>
            <a:r>
              <a:rPr lang="de-DE" sz="2800" dirty="0" smtClean="0">
                <a:sym typeface="Wingdings" panose="05000000000000000000" pitchFamily="2" charset="2"/>
              </a:rPr>
              <a:t></a:t>
            </a:r>
            <a:endParaRPr lang="de-DE" sz="2800" dirty="0" smtClean="0"/>
          </a:p>
          <a:p>
            <a:r>
              <a:rPr lang="de-DE" sz="2800" dirty="0" smtClean="0"/>
              <a:t> Verantwortung der MS </a:t>
            </a:r>
            <a:r>
              <a:rPr lang="de-DE" sz="2800" dirty="0" smtClean="0">
                <a:sym typeface="Wingdings" panose="05000000000000000000" pitchFamily="2" charset="2"/>
              </a:rPr>
              <a:t></a:t>
            </a:r>
            <a:r>
              <a:rPr lang="de-DE" sz="2800" dirty="0" smtClean="0"/>
              <a:t> </a:t>
            </a:r>
          </a:p>
          <a:p>
            <a:r>
              <a:rPr lang="de-DE" sz="2800" dirty="0" smtClean="0"/>
              <a:t> Verwaltungsaufwand </a:t>
            </a:r>
            <a:r>
              <a:rPr lang="de-DE" sz="2800" dirty="0" smtClean="0">
                <a:sym typeface="Wingdings" panose="05000000000000000000" pitchFamily="2" charset="2"/>
              </a:rPr>
              <a:t></a:t>
            </a:r>
            <a:endParaRPr lang="de-DE" sz="2800" dirty="0" smtClean="0"/>
          </a:p>
          <a:p>
            <a:pPr marL="273050" indent="-273050"/>
            <a:r>
              <a:rPr lang="de-DE" sz="2800" dirty="0" smtClean="0">
                <a:sym typeface="Wingdings" panose="05000000000000000000" pitchFamily="2" charset="2"/>
              </a:rPr>
              <a:t>Marktverzerrungen </a:t>
            </a:r>
            <a:endParaRPr lang="de-DE" sz="2800" dirty="0" smtClean="0"/>
          </a:p>
          <a:p>
            <a:pPr marL="273050" indent="-273050"/>
            <a:r>
              <a:rPr lang="de-DE" sz="2800" dirty="0" smtClean="0"/>
              <a:t>Versorgung mit öffentlichen Gütern </a:t>
            </a:r>
            <a:r>
              <a:rPr lang="de-DE" sz="2800" dirty="0" smtClean="0">
                <a:sym typeface="Wingdings" panose="05000000000000000000" pitchFamily="2" charset="2"/>
              </a:rPr>
              <a:t></a:t>
            </a:r>
          </a:p>
          <a:p>
            <a:pPr marL="273050" indent="-273050"/>
            <a:r>
              <a:rPr lang="de-DE" sz="2800" dirty="0" smtClean="0">
                <a:sym typeface="Wingdings" panose="05000000000000000000" pitchFamily="2" charset="2"/>
              </a:rPr>
              <a:t>Europäischer Mehrwert 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VLI Herbsttagung – B. Brümmer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17F950C-2FBC-4010-AAA5-A91F6ADF62CB}" type="datetime1">
              <a:rPr lang="de-DE" smtClean="0"/>
              <a:t>25.10.2018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5710312" y="3041254"/>
            <a:ext cx="6696743" cy="4643858"/>
          </a:xfrm>
          <a:prstGeom prst="rect">
            <a:avLst/>
          </a:prstGeom>
        </p:spPr>
        <p:txBody>
          <a:bodyPr lIns="0" tIns="0" rIns="0" bIns="0"/>
          <a:lstStyle>
            <a:lvl1pPr marL="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SzPct val="104000"/>
              <a:buFont typeface="Wingdings" charset="2"/>
              <a:buChar char="§"/>
              <a:defRPr sz="2400" b="0" i="0" baseline="0">
                <a:solidFill>
                  <a:srgbClr val="595959"/>
                </a:solidFill>
                <a:latin typeface="URW Classico" panose="00000500000000000000" pitchFamily="50" charset="0"/>
                <a:ea typeface="+mn-ea"/>
                <a:cs typeface="URW Classico" panose="00000500000000000000" pitchFamily="50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/>
            <a:r>
              <a:rPr lang="de-DE" sz="2800" kern="0" dirty="0" smtClean="0"/>
              <a:t>Subsidiarität im Grundsatz weiter verletzt </a:t>
            </a:r>
          </a:p>
          <a:p>
            <a:pPr marL="273050" indent="-273050" defTabSz="914400"/>
            <a:r>
              <a:rPr lang="de-DE" sz="2800" kern="0" dirty="0" smtClean="0"/>
              <a:t>Keine Kofinanzierung der 1. Säule -Verantwortung ohne Finanzverantwortung?</a:t>
            </a:r>
          </a:p>
          <a:p>
            <a:pPr marL="273050" indent="-273050" defTabSz="914400"/>
            <a:r>
              <a:rPr lang="de-DE" sz="2800" kern="0" dirty="0" smtClean="0"/>
              <a:t>Marktverzerrungen durch gekoppelte Zahlungen der 1. Säule </a:t>
            </a:r>
            <a:r>
              <a:rPr lang="de-DE" sz="2800" kern="0" dirty="0" smtClean="0">
                <a:sym typeface="Wingdings" panose="05000000000000000000" pitchFamily="2" charset="2"/>
              </a:rPr>
              <a:t></a:t>
            </a:r>
          </a:p>
          <a:p>
            <a:pPr marL="273050" indent="-273050" defTabSz="914400"/>
            <a:r>
              <a:rPr lang="de-DE" sz="2800" kern="0" dirty="0" smtClean="0"/>
              <a:t>Verwaltungsaufwand </a:t>
            </a:r>
            <a:r>
              <a:rPr lang="de-DE" sz="2800" kern="0" dirty="0" smtClean="0">
                <a:sym typeface="Wingdings" panose="05000000000000000000" pitchFamily="2" charset="2"/>
              </a:rPr>
              <a:t>bei ergebnisorientierten Maßnahmen </a:t>
            </a:r>
            <a:r>
              <a:rPr lang="de-DE" sz="2800" kern="0" dirty="0">
                <a:sym typeface="Wingdings" panose="05000000000000000000" pitchFamily="2" charset="2"/>
              </a:rPr>
              <a:t></a:t>
            </a:r>
            <a:endParaRPr lang="de-DE" sz="2800" kern="0" dirty="0" smtClean="0"/>
          </a:p>
          <a:p>
            <a:pPr marL="273050" indent="-273050" defTabSz="914400"/>
            <a:r>
              <a:rPr lang="de-DE" sz="2800" kern="0" dirty="0" smtClean="0"/>
              <a:t>Versorgung mit lokalen öffentlichen Gütern </a:t>
            </a:r>
            <a:r>
              <a:rPr lang="de-DE" sz="2800" kern="0" dirty="0" smtClean="0">
                <a:sym typeface="Wingdings" panose="05000000000000000000" pitchFamily="2" charset="2"/>
              </a:rPr>
              <a:t>quersubventioniert</a:t>
            </a:r>
          </a:p>
          <a:p>
            <a:pPr marL="273050" indent="-273050" defTabSz="914400"/>
            <a:r>
              <a:rPr lang="de-DE" sz="2800" kern="0" dirty="0" smtClean="0">
                <a:sym typeface="Wingdings" panose="05000000000000000000" pitchFamily="2" charset="2"/>
              </a:rPr>
              <a:t>Europäischer Mehrwert?</a:t>
            </a:r>
          </a:p>
          <a:p>
            <a:pPr marL="273050" indent="-273050" defTabSz="914400"/>
            <a:endParaRPr lang="de-DE" sz="2800" kern="0" dirty="0"/>
          </a:p>
        </p:txBody>
      </p:sp>
    </p:spTree>
    <p:extLst>
      <p:ext uri="{BB962C8B-B14F-4D97-AF65-F5344CB8AC3E}">
        <p14:creationId xmlns:p14="http://schemas.microsoft.com/office/powerpoint/2010/main" val="40206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C20FEA-8CC8-42D4-8627-547C42174748}" type="datetime1">
              <a:rPr lang="de-DE" smtClean="0"/>
              <a:t>25.10.2018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VLI </a:t>
            </a:r>
            <a:r>
              <a:rPr lang="de-DE" dirty="0" smtClean="0"/>
              <a:t>Herbsttagung – B. Brümmer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</a:t>
            </a:r>
            <a:r>
              <a:rPr lang="en-GB" dirty="0" err="1" smtClean="0"/>
              <a:t>FutureOfCAP</a:t>
            </a:r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Inhaltsplatzhalter 11"/>
          <p:cNvSpPr txBox="1">
            <a:spLocks/>
          </p:cNvSpPr>
          <p:nvPr/>
        </p:nvSpPr>
        <p:spPr>
          <a:xfrm>
            <a:off x="9094688" y="7870200"/>
            <a:ext cx="353056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URW Classico" panose="00000500000000000000" pitchFamily="50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de-DE" sz="2400" kern="0" dirty="0" smtClean="0">
                <a:solidFill>
                  <a:sysClr val="windowText" lastClr="000000"/>
                </a:solidFill>
              </a:rPr>
              <a:t>Prof. E. Erjavec, 15.10, </a:t>
            </a:r>
            <a:r>
              <a:rPr lang="de-DE" sz="2400" kern="0" dirty="0" err="1" smtClean="0">
                <a:solidFill>
                  <a:sysClr val="windowText" lastClr="000000"/>
                </a:solidFill>
              </a:rPr>
              <a:t>COMAgri</a:t>
            </a:r>
            <a:endParaRPr lang="de-DE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6" y="2447404"/>
            <a:ext cx="9229792" cy="210027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344" y="4005403"/>
            <a:ext cx="6443710" cy="244794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54" y="6493165"/>
            <a:ext cx="8072497" cy="221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Meine heutigen Anmerkungen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>
          <a:xfrm>
            <a:off x="2181920" y="2644552"/>
            <a:ext cx="8265599" cy="369332"/>
          </a:xfrm>
        </p:spPr>
        <p:txBody>
          <a:bodyPr/>
          <a:lstStyle/>
          <a:p>
            <a:endParaRPr lang="de-DE" sz="2800" dirty="0" smtClean="0"/>
          </a:p>
          <a:p>
            <a:r>
              <a:rPr lang="de-DE" sz="2800" dirty="0" smtClean="0"/>
              <a:t> Ziele – und Zielbeziehungen</a:t>
            </a:r>
          </a:p>
          <a:p>
            <a:r>
              <a:rPr lang="de-DE" sz="2800" dirty="0" smtClean="0"/>
              <a:t> Nationale Strategiepläne</a:t>
            </a:r>
          </a:p>
          <a:p>
            <a:r>
              <a:rPr lang="de-DE" sz="2800" dirty="0" smtClean="0"/>
              <a:t> Rolle von Indikatoren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Chancen und Probleme des „New </a:t>
            </a:r>
            <a:r>
              <a:rPr lang="de-DE" sz="2800" dirty="0" err="1" smtClean="0"/>
              <a:t>Delivery</a:t>
            </a:r>
            <a:r>
              <a:rPr lang="de-DE" sz="2800" dirty="0" smtClean="0"/>
              <a:t> Model“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Empfehlungen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VLI Herbsttagung – B. Brümmer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599A9AA-357B-471A-8747-21D873049526}" type="datetime1">
              <a:rPr lang="de-DE" smtClean="0"/>
              <a:t>25.10.2018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1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EU-weite Ziele und ihre Beziehungen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VLI Herbsttagung – B. Brümmer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AB0BC4-88C5-4A74-BB4E-8D011EA66184}" type="datetime1">
              <a:rPr lang="de-DE" smtClean="0"/>
              <a:t>25.10.2018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44" y="2860576"/>
            <a:ext cx="6775648" cy="508173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29792" y="3940696"/>
            <a:ext cx="25202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Gerechte</a:t>
            </a:r>
            <a:r>
              <a:rPr lang="en-GB" sz="2000" dirty="0" smtClean="0"/>
              <a:t> </a:t>
            </a:r>
            <a:r>
              <a:rPr lang="en-GB" sz="2000" dirty="0" err="1" smtClean="0"/>
              <a:t>Einkommen</a:t>
            </a:r>
            <a:r>
              <a:rPr lang="en-GB" sz="2000" dirty="0" smtClean="0"/>
              <a:t> </a:t>
            </a:r>
          </a:p>
          <a:p>
            <a:r>
              <a:rPr lang="en-GB" sz="2000" dirty="0" err="1" smtClean="0"/>
              <a:t>sicherstellen</a:t>
            </a:r>
            <a:endParaRPr lang="en-GB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965896" y="3076600"/>
            <a:ext cx="25202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Wettbewerbsfähigkeit</a:t>
            </a:r>
            <a:endParaRPr lang="en-GB" sz="2000" dirty="0" smtClean="0"/>
          </a:p>
          <a:p>
            <a:r>
              <a:rPr lang="en-GB" sz="2000" dirty="0" err="1" smtClean="0"/>
              <a:t>erhöhen</a:t>
            </a:r>
            <a:endParaRPr lang="en-GB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6646416" y="3016786"/>
            <a:ext cx="25202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Machtverteilung</a:t>
            </a:r>
            <a:r>
              <a:rPr lang="en-GB" sz="2000" dirty="0" smtClean="0"/>
              <a:t> in der </a:t>
            </a:r>
            <a:r>
              <a:rPr lang="en-GB" sz="2000" dirty="0" err="1" smtClean="0"/>
              <a:t>Kette</a:t>
            </a:r>
            <a:r>
              <a:rPr lang="en-GB" sz="2000" dirty="0" smtClean="0"/>
              <a:t> </a:t>
            </a:r>
            <a:r>
              <a:rPr lang="en-GB" sz="2000" dirty="0" err="1" smtClean="0"/>
              <a:t>ausgleichen</a:t>
            </a:r>
            <a:endParaRPr lang="en-GB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7582520" y="3880882"/>
            <a:ext cx="25202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Handeln</a:t>
            </a:r>
            <a:r>
              <a:rPr lang="en-GB" sz="2000" dirty="0" smtClean="0"/>
              <a:t> </a:t>
            </a:r>
            <a:r>
              <a:rPr lang="en-GB" sz="2000" dirty="0" err="1" smtClean="0"/>
              <a:t>beim</a:t>
            </a:r>
            <a:endParaRPr lang="en-GB" sz="2000" dirty="0" smtClean="0"/>
          </a:p>
          <a:p>
            <a:r>
              <a:rPr lang="en-GB" sz="2000" dirty="0" err="1" smtClean="0"/>
              <a:t>Klimaschutz</a:t>
            </a:r>
            <a:endParaRPr lang="en-GB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7913452" y="5047501"/>
            <a:ext cx="25202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Sorgfalt</a:t>
            </a:r>
            <a:r>
              <a:rPr lang="en-GB" sz="2000" dirty="0" smtClean="0"/>
              <a:t> </a:t>
            </a:r>
            <a:r>
              <a:rPr lang="en-GB" sz="2000" dirty="0" err="1" smtClean="0"/>
              <a:t>beim</a:t>
            </a:r>
            <a:r>
              <a:rPr lang="en-GB" sz="2000" dirty="0" smtClean="0"/>
              <a:t> </a:t>
            </a:r>
            <a:r>
              <a:rPr lang="en-GB" sz="2000" dirty="0" err="1" smtClean="0"/>
              <a:t>Umgang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err="1" smtClean="0"/>
              <a:t>mit</a:t>
            </a:r>
            <a:r>
              <a:rPr lang="en-GB" sz="2000" dirty="0" smtClean="0"/>
              <a:t> der </a:t>
            </a:r>
            <a:r>
              <a:rPr lang="en-GB" sz="2000" dirty="0" err="1" smtClean="0"/>
              <a:t>Natur</a:t>
            </a:r>
            <a:endParaRPr lang="en-GB" sz="2000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7582520" y="6100936"/>
            <a:ext cx="25202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Landschaften</a:t>
            </a:r>
            <a:r>
              <a:rPr lang="en-GB" sz="2000" dirty="0" smtClean="0"/>
              <a:t> und </a:t>
            </a:r>
            <a:r>
              <a:rPr lang="en-GB" sz="2000" dirty="0" err="1" smtClean="0"/>
              <a:t>Biodiversität</a:t>
            </a:r>
            <a:r>
              <a:rPr lang="en-GB" sz="2000" dirty="0" smtClean="0"/>
              <a:t> </a:t>
            </a:r>
            <a:r>
              <a:rPr lang="en-GB" sz="2000" dirty="0" err="1" smtClean="0"/>
              <a:t>erhalten</a:t>
            </a:r>
            <a:endParaRPr lang="en-GB" sz="2000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6718424" y="7049234"/>
            <a:ext cx="25202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Generationenwechsel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err="1" smtClean="0"/>
              <a:t>unterstützen</a:t>
            </a:r>
            <a:endParaRPr lang="en-GB" sz="2000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1965896" y="7082625"/>
            <a:ext cx="25202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Ländliche</a:t>
            </a:r>
            <a:r>
              <a:rPr lang="en-GB" sz="2000" dirty="0" smtClean="0"/>
              <a:t> </a:t>
            </a:r>
            <a:r>
              <a:rPr lang="en-GB" sz="2000" dirty="0" err="1" smtClean="0"/>
              <a:t>Räume</a:t>
            </a:r>
            <a:r>
              <a:rPr lang="en-GB" sz="2000" dirty="0" smtClean="0"/>
              <a:t> </a:t>
            </a:r>
            <a:r>
              <a:rPr lang="en-GB" sz="2000" dirty="0" err="1" smtClean="0"/>
              <a:t>zum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err="1" smtClean="0"/>
              <a:t>Pulsieren</a:t>
            </a:r>
            <a:r>
              <a:rPr lang="en-GB" sz="2000" dirty="0" smtClean="0"/>
              <a:t> </a:t>
            </a:r>
            <a:r>
              <a:rPr lang="en-GB" sz="2000" dirty="0" err="1" smtClean="0"/>
              <a:t>bringen</a:t>
            </a:r>
            <a:endParaRPr lang="en-GB" sz="2000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1245816" y="5949369"/>
            <a:ext cx="230425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Nahrungs</a:t>
            </a:r>
            <a:r>
              <a:rPr lang="en-GB" sz="2000" dirty="0" smtClean="0"/>
              <a:t>- und </a:t>
            </a:r>
            <a:r>
              <a:rPr lang="en-GB" sz="2000" dirty="0" err="1" smtClean="0"/>
              <a:t>Gesundheitsqualität</a:t>
            </a:r>
            <a:r>
              <a:rPr lang="en-GB" sz="2000" dirty="0" smtClean="0"/>
              <a:t> </a:t>
            </a:r>
            <a:r>
              <a:rPr lang="en-GB" sz="2000" dirty="0" err="1" smtClean="0"/>
              <a:t>schützen</a:t>
            </a:r>
            <a:endParaRPr lang="en-GB" sz="2000" dirty="0" smtClean="0"/>
          </a:p>
        </p:txBody>
      </p:sp>
      <p:grpSp>
        <p:nvGrpSpPr>
          <p:cNvPr id="23" name="Gruppieren 22"/>
          <p:cNvGrpSpPr/>
          <p:nvPr/>
        </p:nvGrpSpPr>
        <p:grpSpPr>
          <a:xfrm>
            <a:off x="3546624" y="2444078"/>
            <a:ext cx="1189499" cy="1742479"/>
            <a:chOff x="3546624" y="2444078"/>
            <a:chExt cx="1189499" cy="1742479"/>
          </a:xfrm>
        </p:grpSpPr>
        <p:sp>
          <p:nvSpPr>
            <p:cNvPr id="20" name="Gewitterblitz 19"/>
            <p:cNvSpPr/>
            <p:nvPr/>
          </p:nvSpPr>
          <p:spPr>
            <a:xfrm>
              <a:off x="3546624" y="2444078"/>
              <a:ext cx="648072" cy="740534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3628138" y="3042822"/>
              <a:ext cx="1107985" cy="1143735"/>
            </a:xfrm>
            <a:custGeom>
              <a:avLst/>
              <a:gdLst>
                <a:gd name="connsiteX0" fmla="*/ 1107985 w 1107985"/>
                <a:gd name="connsiteY0" fmla="*/ 231824 h 1143735"/>
                <a:gd name="connsiteX1" fmla="*/ 271739 w 1107985"/>
                <a:gd name="connsiteY1" fmla="*/ 52070 h 1143735"/>
                <a:gd name="connsiteX2" fmla="*/ 21647 w 1107985"/>
                <a:gd name="connsiteY2" fmla="*/ 1052440 h 1143735"/>
                <a:gd name="connsiteX3" fmla="*/ 29462 w 1107985"/>
                <a:gd name="connsiteY3" fmla="*/ 1036809 h 114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985" h="1143735">
                  <a:moveTo>
                    <a:pt x="1107985" y="231824"/>
                  </a:moveTo>
                  <a:cubicBezTo>
                    <a:pt x="780390" y="73562"/>
                    <a:pt x="452795" y="-84699"/>
                    <a:pt x="271739" y="52070"/>
                  </a:cubicBezTo>
                  <a:cubicBezTo>
                    <a:pt x="90683" y="188839"/>
                    <a:pt x="62026" y="888317"/>
                    <a:pt x="21647" y="1052440"/>
                  </a:cubicBezTo>
                  <a:cubicBezTo>
                    <a:pt x="-18732" y="1216563"/>
                    <a:pt x="5365" y="1126686"/>
                    <a:pt x="29462" y="1036809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uppieren 23"/>
          <p:cNvGrpSpPr/>
          <p:nvPr/>
        </p:nvGrpSpPr>
        <p:grpSpPr>
          <a:xfrm rot="13134437">
            <a:off x="4758319" y="7071072"/>
            <a:ext cx="1189499" cy="1742479"/>
            <a:chOff x="3546624" y="2444078"/>
            <a:chExt cx="1189499" cy="1742479"/>
          </a:xfrm>
        </p:grpSpPr>
        <p:sp>
          <p:nvSpPr>
            <p:cNvPr id="25" name="Gewitterblitz 24"/>
            <p:cNvSpPr/>
            <p:nvPr/>
          </p:nvSpPr>
          <p:spPr>
            <a:xfrm>
              <a:off x="3546624" y="2444078"/>
              <a:ext cx="648072" cy="740534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3628138" y="3042822"/>
              <a:ext cx="1107985" cy="1143735"/>
            </a:xfrm>
            <a:custGeom>
              <a:avLst/>
              <a:gdLst>
                <a:gd name="connsiteX0" fmla="*/ 1107985 w 1107985"/>
                <a:gd name="connsiteY0" fmla="*/ 231824 h 1143735"/>
                <a:gd name="connsiteX1" fmla="*/ 271739 w 1107985"/>
                <a:gd name="connsiteY1" fmla="*/ 52070 h 1143735"/>
                <a:gd name="connsiteX2" fmla="*/ 21647 w 1107985"/>
                <a:gd name="connsiteY2" fmla="*/ 1052440 h 1143735"/>
                <a:gd name="connsiteX3" fmla="*/ 29462 w 1107985"/>
                <a:gd name="connsiteY3" fmla="*/ 1036809 h 114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985" h="1143735">
                  <a:moveTo>
                    <a:pt x="1107985" y="231824"/>
                  </a:moveTo>
                  <a:cubicBezTo>
                    <a:pt x="780390" y="73562"/>
                    <a:pt x="452795" y="-84699"/>
                    <a:pt x="271739" y="52070"/>
                  </a:cubicBezTo>
                  <a:cubicBezTo>
                    <a:pt x="90683" y="188839"/>
                    <a:pt x="62026" y="888317"/>
                    <a:pt x="21647" y="1052440"/>
                  </a:cubicBezTo>
                  <a:cubicBezTo>
                    <a:pt x="-18732" y="1216563"/>
                    <a:pt x="5365" y="1126686"/>
                    <a:pt x="29462" y="1036809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Ellipse 26"/>
          <p:cNvSpPr/>
          <p:nvPr/>
        </p:nvSpPr>
        <p:spPr>
          <a:xfrm>
            <a:off x="6367670" y="3396373"/>
            <a:ext cx="1800200" cy="4069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Ellipse 28"/>
          <p:cNvSpPr/>
          <p:nvPr/>
        </p:nvSpPr>
        <p:spPr>
          <a:xfrm rot="15399739">
            <a:off x="4018124" y="1895844"/>
            <a:ext cx="1800200" cy="4069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Gewitterblitz 30"/>
          <p:cNvSpPr/>
          <p:nvPr/>
        </p:nvSpPr>
        <p:spPr>
          <a:xfrm rot="4958603">
            <a:off x="6332975" y="3384218"/>
            <a:ext cx="588798" cy="1092314"/>
          </a:xfrm>
          <a:prstGeom prst="lightningBol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20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Nationale Strategiepläne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39800" y="2860576"/>
            <a:ext cx="10675168" cy="5544616"/>
          </a:xfrm>
        </p:spPr>
        <p:txBody>
          <a:bodyPr/>
          <a:lstStyle/>
          <a:p>
            <a:pPr marL="269875" indent="-269875"/>
            <a:r>
              <a:rPr lang="de-DE" sz="3200" dirty="0" smtClean="0"/>
              <a:t>Forderungen aus der Wissenschaft: Subsidiarität! Fiskalische Äquivalenz!</a:t>
            </a:r>
          </a:p>
          <a:p>
            <a:pPr marL="269875" indent="-269875"/>
            <a:r>
              <a:rPr lang="de-DE" sz="3200" dirty="0" smtClean="0"/>
              <a:t>Ein Weg: Renationalisierung, v.a. in einer gewachsenen, zunehmend heterogenen EU</a:t>
            </a:r>
          </a:p>
          <a:p>
            <a:pPr marL="269875" indent="-269875"/>
            <a:r>
              <a:rPr lang="de-DE" sz="3200" dirty="0" smtClean="0"/>
              <a:t>Vorschlag KOM: Nationale Strategiepläne </a:t>
            </a:r>
          </a:p>
          <a:p>
            <a:pPr marL="727075" lvl="1" indent="-269875"/>
            <a:r>
              <a:rPr lang="de-DE" sz="2600" dirty="0" smtClean="0"/>
              <a:t>EU: Ziele -&gt; MS: Programmierung -&gt; EU: Genehmigung -&gt; MS: Umsetzung -&gt; MS: Indikatorbasiertes Monitoring -&gt; EU: Kontrolle &amp; Audits &amp; Sanktionen</a:t>
            </a:r>
          </a:p>
          <a:p>
            <a:pPr marL="269875" indent="-269875"/>
            <a:r>
              <a:rPr lang="de-DE" sz="3200" dirty="0" smtClean="0"/>
              <a:t>Übernahme des Ansatzes aus der 2. Säule für die gesamte Agrarpolitik mit fast allen Stärken und Schwächen …  </a:t>
            </a:r>
          </a:p>
          <a:p>
            <a:pPr marL="269875" indent="-269875"/>
            <a:r>
              <a:rPr lang="de-DE" sz="3200" dirty="0" smtClean="0"/>
              <a:t> aber </a:t>
            </a:r>
            <a:r>
              <a:rPr lang="de-DE" sz="3200" i="1" dirty="0" smtClean="0"/>
              <a:t>ohne </a:t>
            </a:r>
            <a:r>
              <a:rPr lang="de-DE" sz="3200" dirty="0" smtClean="0"/>
              <a:t>Kofinanzierung …</a:t>
            </a:r>
          </a:p>
          <a:p>
            <a:pPr marL="269875" indent="-269875"/>
            <a:r>
              <a:rPr lang="de-DE" sz="3200" dirty="0"/>
              <a:t> und </a:t>
            </a:r>
            <a:r>
              <a:rPr lang="de-DE" sz="3200" dirty="0" smtClean="0"/>
              <a:t>mit wesentlich stärkeren Anforderungen an die MS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VLI Herbsttagung – B. Brümmer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048361-A182-42AB-A793-2E3A03F7CE96}" type="datetime1">
              <a:rPr lang="de-DE" smtClean="0"/>
              <a:t>25.10.2018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12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Krux mit den Indikatoren im PMEF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39800" y="2728265"/>
            <a:ext cx="10675168" cy="4963541"/>
          </a:xfrm>
        </p:spPr>
        <p:txBody>
          <a:bodyPr/>
          <a:lstStyle/>
          <a:p>
            <a:pPr marL="273050" indent="-273050"/>
            <a:r>
              <a:rPr lang="de-DE" sz="2800" dirty="0" smtClean="0"/>
              <a:t>Alle Stärken und Schwächen der 2</a:t>
            </a:r>
            <a:r>
              <a:rPr lang="de-DE" sz="2800" dirty="0"/>
              <a:t>. </a:t>
            </a:r>
            <a:r>
              <a:rPr lang="de-DE" sz="2800" dirty="0" smtClean="0"/>
              <a:t>Säule (</a:t>
            </a:r>
            <a:r>
              <a:rPr lang="de-DE" sz="2800" dirty="0"/>
              <a:t>Ländliche Entwicklungspolitik</a:t>
            </a:r>
            <a:r>
              <a:rPr lang="de-DE" sz="2800" dirty="0" smtClean="0"/>
              <a:t>)</a:t>
            </a:r>
            <a:endParaRPr lang="de-DE" sz="2800" dirty="0"/>
          </a:p>
          <a:p>
            <a:r>
              <a:rPr lang="de-DE" sz="2800" dirty="0"/>
              <a:t> </a:t>
            </a:r>
            <a:r>
              <a:rPr lang="de-DE" sz="2800" dirty="0" smtClean="0"/>
              <a:t>Indikatorsystem aus der 2. Säule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Wirkung (mehrjährig, Ziel) – Ergebnis (Ziel)– Output (Instrument)</a:t>
            </a:r>
          </a:p>
          <a:p>
            <a:r>
              <a:rPr lang="de-DE" sz="2800" dirty="0" smtClean="0"/>
              <a:t> z.B. Sicherstellung von gerechten Einkommen</a:t>
            </a:r>
          </a:p>
          <a:p>
            <a:pPr>
              <a:buNone/>
            </a:pPr>
            <a:r>
              <a:rPr lang="de-DE" sz="2800" dirty="0"/>
              <a:t>	</a:t>
            </a:r>
            <a:r>
              <a:rPr lang="de-DE" sz="2800" dirty="0" smtClean="0"/>
              <a:t> </a:t>
            </a:r>
            <a:r>
              <a:rPr lang="de-DE" dirty="0" smtClean="0"/>
              <a:t>Wirkung: Entwicklung der landwirtschaftlichen Einkommen</a:t>
            </a:r>
          </a:p>
          <a:p>
            <a:pPr marL="985838" indent="-985838">
              <a:buNone/>
            </a:pPr>
            <a:r>
              <a:rPr lang="de-DE" sz="2800" dirty="0" smtClean="0"/>
              <a:t>	</a:t>
            </a:r>
            <a:r>
              <a:rPr lang="de-DE" dirty="0" smtClean="0"/>
              <a:t>Ergebnis</a:t>
            </a:r>
            <a:r>
              <a:rPr lang="de-DE" dirty="0"/>
              <a:t>: Anteil der landwirtschaftlich genutzten Fläche, für die Einkommensstützung gezahlt wird und die der Konditionalität </a:t>
            </a:r>
            <a:r>
              <a:rPr lang="de-DE" dirty="0" smtClean="0"/>
              <a:t>unterliegt</a:t>
            </a:r>
          </a:p>
          <a:p>
            <a:pPr marL="985838" indent="-985838">
              <a:buNone/>
            </a:pPr>
            <a:r>
              <a:rPr lang="de-DE" dirty="0" smtClean="0"/>
              <a:t>	Output: ha unter Direktzahlungen</a:t>
            </a:r>
          </a:p>
          <a:p>
            <a:pPr marL="273050" indent="-273050"/>
            <a:r>
              <a:rPr lang="de-DE" sz="2800" dirty="0" smtClean="0"/>
              <a:t>Kausalität? Kapitalisierung in Pachten? Außerlandwirtschaftliche Einkommen? Vermögenssituation?</a:t>
            </a:r>
            <a:endParaRPr lang="de-DE" sz="2800" dirty="0"/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de-DE" sz="2800" dirty="0" smtClean="0"/>
              <a:t>Eignung solcher Indikatoren für evidenzbasierte Politik und dynamische Weiterentwicklung? </a:t>
            </a:r>
          </a:p>
          <a:p>
            <a:pPr marL="273050" indent="-273050"/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VLI Herbsttagung – B. Brümmer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3BF149-EE43-4B9D-9C19-E3283B586A52}" type="datetime1">
              <a:rPr lang="de-DE" smtClean="0"/>
              <a:t>25.10.2018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34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Chancen</a:t>
            </a:r>
            <a:r>
              <a:rPr lang="en-GB" dirty="0" smtClean="0"/>
              <a:t> und </a:t>
            </a:r>
            <a:r>
              <a:rPr lang="en-GB" dirty="0" err="1" smtClean="0"/>
              <a:t>Probleme</a:t>
            </a:r>
            <a:r>
              <a:rPr lang="en-GB" dirty="0" smtClean="0"/>
              <a:t> des </a:t>
            </a:r>
            <a:r>
              <a:rPr lang="en-GB" dirty="0" err="1" smtClean="0"/>
              <a:t>neuen</a:t>
            </a:r>
            <a:r>
              <a:rPr lang="en-GB" dirty="0" smtClean="0"/>
              <a:t> </a:t>
            </a:r>
            <a:r>
              <a:rPr lang="en-GB" dirty="0" err="1" smtClean="0"/>
              <a:t>Modells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VLI Herbsttagung – B. Brümmer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4EF3A6-1354-4F9A-BBBA-065CE590DB13}" type="datetime1">
              <a:rPr lang="de-DE" smtClean="0"/>
              <a:t>25.10.2018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939801" y="3041254"/>
            <a:ext cx="4338464" cy="4643858"/>
          </a:xfrm>
        </p:spPr>
        <p:txBody>
          <a:bodyPr/>
          <a:lstStyle/>
          <a:p>
            <a:r>
              <a:rPr lang="de-DE" sz="2800" dirty="0" smtClean="0"/>
              <a:t> Subsidiarität </a:t>
            </a:r>
            <a:r>
              <a:rPr lang="de-DE" sz="2800" dirty="0" smtClean="0">
                <a:sym typeface="Wingdings" panose="05000000000000000000" pitchFamily="2" charset="2"/>
              </a:rPr>
              <a:t></a:t>
            </a:r>
            <a:endParaRPr lang="de-DE" sz="2800" dirty="0" smtClean="0"/>
          </a:p>
          <a:p>
            <a:r>
              <a:rPr lang="de-DE" sz="2800" dirty="0" smtClean="0"/>
              <a:t> Verantwortung der MS </a:t>
            </a:r>
            <a:r>
              <a:rPr lang="de-DE" sz="2800" dirty="0" smtClean="0">
                <a:sym typeface="Wingdings" panose="05000000000000000000" pitchFamily="2" charset="2"/>
              </a:rPr>
              <a:t></a:t>
            </a:r>
            <a:r>
              <a:rPr lang="de-DE" sz="2800" dirty="0" smtClean="0"/>
              <a:t> </a:t>
            </a:r>
          </a:p>
          <a:p>
            <a:r>
              <a:rPr lang="de-DE" sz="2800" dirty="0" smtClean="0"/>
              <a:t> Verwaltungsaufwand </a:t>
            </a:r>
            <a:r>
              <a:rPr lang="de-DE" sz="2800" dirty="0" smtClean="0">
                <a:sym typeface="Wingdings" panose="05000000000000000000" pitchFamily="2" charset="2"/>
              </a:rPr>
              <a:t></a:t>
            </a:r>
            <a:endParaRPr lang="de-DE" sz="2800" dirty="0" smtClean="0"/>
          </a:p>
          <a:p>
            <a:pPr marL="273050" indent="-273050"/>
            <a:r>
              <a:rPr lang="de-DE" sz="2800" dirty="0" smtClean="0">
                <a:sym typeface="Wingdings" panose="05000000000000000000" pitchFamily="2" charset="2"/>
              </a:rPr>
              <a:t>Marktverzerrungen </a:t>
            </a:r>
            <a:endParaRPr lang="de-DE" sz="2800" dirty="0" smtClean="0"/>
          </a:p>
          <a:p>
            <a:pPr marL="273050" indent="-273050"/>
            <a:r>
              <a:rPr lang="de-DE" sz="2800" dirty="0" smtClean="0"/>
              <a:t>Versorgung mit öffentlichen Gütern </a:t>
            </a:r>
            <a:r>
              <a:rPr lang="de-DE" sz="2800" dirty="0" smtClean="0">
                <a:sym typeface="Wingdings" panose="05000000000000000000" pitchFamily="2" charset="2"/>
              </a:rPr>
              <a:t></a:t>
            </a:r>
          </a:p>
          <a:p>
            <a:pPr marL="273050" indent="-273050"/>
            <a:r>
              <a:rPr lang="de-DE" sz="2800" dirty="0" smtClean="0">
                <a:sym typeface="Wingdings" panose="05000000000000000000" pitchFamily="2" charset="2"/>
              </a:rPr>
              <a:t>Europäischer Mehrwert </a:t>
            </a:r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5710312" y="3041254"/>
            <a:ext cx="6696743" cy="4643858"/>
          </a:xfrm>
          <a:prstGeom prst="rect">
            <a:avLst/>
          </a:prstGeom>
        </p:spPr>
        <p:txBody>
          <a:bodyPr lIns="0" tIns="0" rIns="0" bIns="0"/>
          <a:lstStyle>
            <a:lvl1pPr marL="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SzPct val="104000"/>
              <a:buFont typeface="Wingdings" charset="2"/>
              <a:buChar char="§"/>
              <a:defRPr sz="2400" b="0" i="0" baseline="0">
                <a:solidFill>
                  <a:srgbClr val="595959"/>
                </a:solidFill>
                <a:latin typeface="URW Classico" panose="00000500000000000000" pitchFamily="50" charset="0"/>
                <a:ea typeface="+mn-ea"/>
                <a:cs typeface="URW Classico" panose="00000500000000000000" pitchFamily="50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/>
            <a:r>
              <a:rPr lang="de-DE" sz="2800" kern="0" dirty="0" smtClean="0"/>
              <a:t>Subsidiarität im Grundsatz weiter verletzt </a:t>
            </a:r>
          </a:p>
          <a:p>
            <a:pPr marL="273050" indent="-273050" defTabSz="914400"/>
            <a:r>
              <a:rPr lang="de-DE" sz="2800" kern="0" dirty="0" smtClean="0"/>
              <a:t>Keine Kofinanzierung der 1. Säule -Verantwortung ohne Finanzverantwortung?</a:t>
            </a:r>
          </a:p>
          <a:p>
            <a:pPr marL="273050" indent="-273050" defTabSz="914400"/>
            <a:r>
              <a:rPr lang="de-DE" sz="2800" kern="0" dirty="0" smtClean="0"/>
              <a:t>Marktverzerrungen durch gekoppelte Zahlungen der 1. Säule </a:t>
            </a:r>
            <a:r>
              <a:rPr lang="de-DE" sz="2800" kern="0" dirty="0" smtClean="0">
                <a:sym typeface="Wingdings" panose="05000000000000000000" pitchFamily="2" charset="2"/>
              </a:rPr>
              <a:t></a:t>
            </a:r>
          </a:p>
          <a:p>
            <a:pPr marL="273050" indent="-273050" defTabSz="914400"/>
            <a:r>
              <a:rPr lang="de-DE" sz="2800" kern="0" dirty="0" smtClean="0"/>
              <a:t>Verwaltungsaufwand </a:t>
            </a:r>
            <a:r>
              <a:rPr lang="de-DE" sz="2800" kern="0" dirty="0" smtClean="0">
                <a:sym typeface="Wingdings" panose="05000000000000000000" pitchFamily="2" charset="2"/>
              </a:rPr>
              <a:t>bei ergebnisorientierten Maßnahmen </a:t>
            </a:r>
            <a:r>
              <a:rPr lang="de-DE" sz="2800" kern="0" dirty="0">
                <a:sym typeface="Wingdings" panose="05000000000000000000" pitchFamily="2" charset="2"/>
              </a:rPr>
              <a:t></a:t>
            </a:r>
            <a:endParaRPr lang="de-DE" sz="2800" kern="0" dirty="0" smtClean="0"/>
          </a:p>
          <a:p>
            <a:pPr marL="273050" indent="-273050" defTabSz="914400"/>
            <a:r>
              <a:rPr lang="de-DE" sz="2800" kern="0" dirty="0" smtClean="0"/>
              <a:t>Welche Anreize haben MS für ambitionierte Pläne?</a:t>
            </a:r>
            <a:endParaRPr lang="de-DE" sz="2800" kern="0" dirty="0" smtClean="0">
              <a:sym typeface="Wingdings" panose="05000000000000000000" pitchFamily="2" charset="2"/>
            </a:endParaRPr>
          </a:p>
          <a:p>
            <a:pPr marL="273050" indent="-273050" defTabSz="914400"/>
            <a:r>
              <a:rPr lang="de-DE" sz="2800" kern="0" dirty="0" smtClean="0">
                <a:sym typeface="Wingdings" panose="05000000000000000000" pitchFamily="2" charset="2"/>
              </a:rPr>
              <a:t>Europäischer Mehrwert?</a:t>
            </a:r>
          </a:p>
          <a:p>
            <a:pPr marL="273050" indent="-273050" defTabSz="914400"/>
            <a:endParaRPr lang="de-DE" sz="2800" kern="0" dirty="0"/>
          </a:p>
        </p:txBody>
      </p:sp>
    </p:spTree>
    <p:extLst>
      <p:ext uri="{BB962C8B-B14F-4D97-AF65-F5344CB8AC3E}">
        <p14:creationId xmlns:p14="http://schemas.microsoft.com/office/powerpoint/2010/main" val="87761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Empfehlungen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39800" y="2932584"/>
            <a:ext cx="10459144" cy="4896544"/>
          </a:xfrm>
        </p:spPr>
        <p:txBody>
          <a:bodyPr/>
          <a:lstStyle/>
          <a:p>
            <a:r>
              <a:rPr lang="de-DE" sz="2800" dirty="0" smtClean="0"/>
              <a:t> Einstieg ins Ende der Direktzahlungen, keine „Einkommensgrundstützung für Nachhaltigkeit“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Kritische Bewertung des Europäischen Mehrwerts</a:t>
            </a:r>
          </a:p>
          <a:p>
            <a:pPr marL="273050" indent="-273050"/>
            <a:r>
              <a:rPr lang="de-DE" sz="2800" dirty="0" smtClean="0"/>
              <a:t>Maßnahmen ohne Europäischen Mehrwert: 100% Kofinanzierung – mit Europäischem Mehrwert: 0% </a:t>
            </a:r>
          </a:p>
          <a:p>
            <a:pPr marL="273050" indent="-273050"/>
            <a:r>
              <a:rPr lang="de-DE" sz="2800" dirty="0" smtClean="0"/>
              <a:t>Scharfe Kontrolle des Wettbewerbs zwecks Abbau der Marktverzerrungen (gekoppelte Direktzahlungen) </a:t>
            </a:r>
          </a:p>
          <a:p>
            <a:pPr marL="273050" indent="-273050"/>
            <a:r>
              <a:rPr lang="de-DE" sz="2800" dirty="0" smtClean="0"/>
              <a:t>EU-Fokus auf Ziele mit Mehrwert – dann konkrete Festlegung von Zielerreichungsgrad und richtige Wirkungsindikatoren</a:t>
            </a:r>
          </a:p>
          <a:p>
            <a:pPr marL="273050" indent="-273050"/>
            <a:r>
              <a:rPr lang="de-DE" sz="2800" dirty="0" smtClean="0"/>
              <a:t>MS-Fokus auf lokale Probleme – Einkommensstützung, gesellschaftliche Erwartungen, lokale Umweltwirkungen</a:t>
            </a:r>
          </a:p>
          <a:p>
            <a:pPr marL="273050" indent="-273050"/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VLI Herbsttagung – B. Brümmer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AC41AE-86FA-44C5-8A7E-AB9440503BDE}" type="datetime1">
              <a:rPr lang="de-DE" smtClean="0"/>
              <a:t>25.10.2018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179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err="1" smtClean="0"/>
              <a:t>Vielen</a:t>
            </a:r>
            <a:r>
              <a:rPr lang="en-GB" cap="none" dirty="0" smtClean="0"/>
              <a:t> Dank </a:t>
            </a:r>
            <a:r>
              <a:rPr lang="en-GB" cap="none" dirty="0" err="1" smtClean="0"/>
              <a:t>für</a:t>
            </a:r>
            <a:r>
              <a:rPr lang="en-GB" cap="none" dirty="0" smtClean="0"/>
              <a:t> </a:t>
            </a:r>
            <a:r>
              <a:rPr lang="en-GB" cap="none" dirty="0" err="1" smtClean="0"/>
              <a:t>Ihr</a:t>
            </a:r>
            <a:r>
              <a:rPr lang="en-GB" cap="none" dirty="0" smtClean="0"/>
              <a:t> </a:t>
            </a:r>
            <a:r>
              <a:rPr lang="en-GB" cap="none" dirty="0" err="1" smtClean="0"/>
              <a:t>Interesse</a:t>
            </a:r>
            <a:r>
              <a:rPr lang="en-GB" cap="none" dirty="0" smtClean="0"/>
              <a:t>!</a:t>
            </a:r>
            <a:br>
              <a:rPr lang="en-GB" cap="none" dirty="0" smtClean="0"/>
            </a:br>
            <a:r>
              <a:rPr lang="en-GB" cap="none" dirty="0"/>
              <a:t/>
            </a:r>
            <a:br>
              <a:rPr lang="en-GB" cap="none" dirty="0"/>
            </a:br>
            <a:r>
              <a:rPr lang="en-GB" cap="none" dirty="0" smtClean="0"/>
              <a:t>E-Mail: </a:t>
            </a:r>
            <a:r>
              <a:rPr lang="en-GB" cap="none" dirty="0" smtClean="0">
                <a:hlinkClick r:id="rId2"/>
              </a:rPr>
              <a:t>bbruemm@gwdg.de</a:t>
            </a:r>
            <a:r>
              <a:rPr lang="en-GB" cap="none" dirty="0" smtClean="0"/>
              <a:t/>
            </a:r>
            <a:br>
              <a:rPr lang="en-GB" cap="none" dirty="0" smtClean="0"/>
            </a:br>
            <a:r>
              <a:rPr lang="en-GB" cap="none" dirty="0" smtClean="0"/>
              <a:t>Twitter: @bbruemm</a:t>
            </a:r>
            <a:endParaRPr lang="en-GB" cap="non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428304" y="9248775"/>
            <a:ext cx="8610600" cy="276225"/>
          </a:xfrm>
        </p:spPr>
        <p:txBody>
          <a:bodyPr/>
          <a:lstStyle/>
          <a:p>
            <a:r>
              <a:rPr lang="de-DE" dirty="0" smtClean="0"/>
              <a:t>VLI Herbsttagung – B. Brümmer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309712" y="9245600"/>
            <a:ext cx="1466850" cy="279400"/>
          </a:xfrm>
        </p:spPr>
        <p:txBody>
          <a:bodyPr/>
          <a:lstStyle/>
          <a:p>
            <a:fld id="{644EF3A6-1354-4F9A-BBBA-065CE590DB13}" type="datetime1">
              <a:rPr lang="de-DE" smtClean="0"/>
              <a:t>25.10.2018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hemeDocumentPublic" ma:contentTypeID="0x0101003096C689CA5C4FD8961A9703D84AAC1C00F49043ABB5149F4298E65ECE818139D7" ma:contentTypeVersion="5" ma:contentTypeDescription="Dokumente zu einem Thema" ma:contentTypeScope="" ma:versionID="1e661664f1620ad362ef369ad6cccde5">
  <xsd:schema xmlns:xsd="http://www.w3.org/2001/XMLSchema" xmlns:xs="http://www.w3.org/2001/XMLSchema" xmlns:p="http://schemas.microsoft.com/office/2006/metadata/properties" xmlns:ns2="a80ff35d-a76c-4d64-aec1-eec131140b28" xmlns:ns3="http://schemas.microsoft.com/sharepoint/v4/fields" xmlns:ns4="61dcf129-f24c-4aa8-b482-dff3b515590a" targetNamespace="http://schemas.microsoft.com/office/2006/metadata/properties" ma:root="true" ma:fieldsID="ec460d2fc0e6437a18c46d91c291b06f" ns2:_="" ns3:_="" ns4:_="">
    <xsd:import namespace="a80ff35d-a76c-4d64-aec1-eec131140b28"/>
    <xsd:import namespace="http://schemas.microsoft.com/sharepoint/v4/fields"/>
    <xsd:import namespace="61dcf129-f24c-4aa8-b482-dff3b515590a"/>
    <xsd:element name="properties">
      <xsd:complexType>
        <xsd:sequence>
          <xsd:element name="documentManagement">
            <xsd:complexType>
              <xsd:all>
                <xsd:element ref="ns2:triDocumentTypTaxHTField0" minOccurs="0"/>
                <xsd:element ref="ns3:triExpires" minOccurs="0"/>
                <xsd:element ref="ns2:triOrgUnitsTaxHTField0" minOccurs="0"/>
                <xsd:element ref="ns2:triServicesTaxHTField0" minOccurs="0"/>
                <xsd:element ref="ns2:triThemeTaxHTField0" minOccurs="0"/>
                <xsd:element ref="ns2:triThemesTaxHTField0" minOccurs="0"/>
                <xsd:element ref="ns2:triTargetGroupTaxHTField0" minOccurs="0"/>
                <xsd:element ref="ns4:TaxCatchAll" minOccurs="0"/>
                <xsd:element ref="ns4:TaxCatchAllLabel" minOccurs="0"/>
                <xsd:element ref="ns2:triDocumentClassTaxHTField0" minOccurs="0"/>
                <xsd:element ref="ns4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ff35d-a76c-4d64-aec1-eec131140b28" elementFormDefault="qualified">
    <xsd:import namespace="http://schemas.microsoft.com/office/2006/documentManagement/types"/>
    <xsd:import namespace="http://schemas.microsoft.com/office/infopath/2007/PartnerControls"/>
    <xsd:element name="triDocumentTypTaxHTField0" ma:index="9" ma:taxonomy="true" ma:internalName="triDocumentTypTaxHTField0" ma:taxonomyFieldName="triDocumentTyp" ma:displayName="Dokumentenart" ma:default="" ma:fieldId="{c81e9642-db41-4301-8bae-354ca48a7cf2}" ma:sspId="36e4df69-4b01-4cae-b5ad-e0d3bdd9be77" ma:termSetId="e17fcda1-72b3-4abd-bdce-6666f955d9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iOrgUnitsTaxHTField0" ma:index="12" nillable="true" ma:taxonomy="true" ma:internalName="triOrgUnitsTaxHTField0" ma:taxonomyFieldName="triOrgUnits" ma:displayName="Organisationseinheiten" ma:default="" ma:fieldId="{ed58d200-abfd-4d44-941e-63b1799aac0d}" ma:taxonomyMulti="true" ma:sspId="36e4df69-4b01-4cae-b5ad-e0d3bdd9be77" ma:termSetId="f858de95-fd66-49fd-af61-15c0cf66a9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iServicesTaxHTField0" ma:index="14" nillable="true" ma:taxonomy="true" ma:internalName="triServicesTaxHTField0" ma:taxonomyFieldName="triServices" ma:displayName="Services" ma:default="" ma:fieldId="{4b29b0d2-ba08-4518-80f8-27ba97d69ec3}" ma:taxonomyMulti="true" ma:sspId="36e4df69-4b01-4cae-b5ad-e0d3bdd9be77" ma:termSetId="2324698e-c21a-416d-890f-8998e44d23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iThemeTaxHTField0" ma:index="16" ma:taxonomy="true" ma:internalName="triThemeTaxHTField0" ma:taxonomyFieldName="triTheme" ma:displayName="Thema" ma:default="" ma:fieldId="{68226377-40c6-4315-87d0-b2c8637e09e2}" ma:sspId="36e4df69-4b01-4cae-b5ad-e0d3bdd9be77" ma:termSetId="384ae8ea-204a-483a-95cc-ee06142d0f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iThemesTaxHTField0" ma:index="18" nillable="true" ma:taxonomy="true" ma:internalName="triThemesTaxHTField0" ma:taxonomyFieldName="triThemes" ma:displayName="Themen" ma:default="" ma:fieldId="{abc9bfb6-9a48-4137-a12a-8093da2ffe49}" ma:taxonomyMulti="true" ma:sspId="36e4df69-4b01-4cae-b5ad-e0d3bdd9be77" ma:termSetId="384ae8ea-204a-483a-95cc-ee06142d0f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iTargetGroupTaxHTField0" ma:index="20" nillable="true" ma:taxonomy="true" ma:internalName="triTargetGroupTaxHTField0" ma:taxonomyFieldName="triTargetGroup" ma:displayName="Zielgruppe" ma:default="" ma:fieldId="{c3f444e2-552e-4076-8158-f1ad49d606b5}" ma:taxonomyMulti="true" ma:sspId="36e4df69-4b01-4cae-b5ad-e0d3bdd9be77" ma:termSetId="c7600dc0-c7ad-4273-969d-9528f1b5a6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iDocumentClassTaxHTField0" ma:index="25" nillable="true" ma:taxonomy="true" ma:internalName="triDocumentClassTaxHTField0" ma:taxonomyFieldName="triDocumentClass" ma:displayName="Dokumentenklasse" ma:default="" ma:fieldId="{7e7c83a9-62d1-484b-8800-ffd2b71eba26}" ma:sspId="36e4df69-4b01-4cae-b5ad-e0d3bdd9be77" ma:termSetId="7c0ff456-ee30-4b5f-b421-5fcacf44f5a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/fields" elementFormDefault="qualified">
    <xsd:import namespace="http://schemas.microsoft.com/office/2006/documentManagement/types"/>
    <xsd:import namespace="http://schemas.microsoft.com/office/infopath/2007/PartnerControls"/>
    <xsd:element name="triExpires" ma:index="10" nillable="true" ma:displayName="Gültig bis" ma:description="Datum für Wiedervorlage eintragen" ma:format="DateOnly" ma:internalName="triExpires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cf129-f24c-4aa8-b482-dff3b51559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description="" ma:hidden="true" ma:list="{9da3743b-4a7c-4392-92eb-eef709b1e878}" ma:internalName="TaxCatchAll" ma:showField="CatchAllData" ma:web="61dcf129-f24c-4aa8-b482-dff3b51559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2" nillable="true" ma:displayName="Taxonomiespalte &quot;Alle abfangen&quot;1" ma:description="" ma:hidden="true" ma:list="{9da3743b-4a7c-4392-92eb-eef709b1e878}" ma:internalName="TaxCatchAllLabel" ma:readOnly="true" ma:showField="CatchAllDataLabel" ma:web="61dcf129-f24c-4aa8-b482-dff3b51559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6" nillable="true" ma:taxonomy="true" ma:internalName="TaxKeywordTaxHTField" ma:taxonomyFieldName="TaxKeyword" ma:displayName="Unternehmensstichwörter" ma:fieldId="{23f27201-bee3-471e-b2e7-b64fd8b7ca38}" ma:taxonomyMulti="true" ma:sspId="df764b7e-2826-4a63-a7e0-b96aa4cb87e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dcf129-f24c-4aa8-b482-dff3b515590a">
      <Value>1486</Value>
      <Value>1249</Value>
    </TaxCatchAll>
    <triDocumentClassTaxHTField0 xmlns="a80ff35d-a76c-4d64-aec1-eec131140b28">
      <Terms xmlns="http://schemas.microsoft.com/office/infopath/2007/PartnerControls"/>
    </triDocumentClassTaxHTField0>
    <TaxKeywordTaxHTField xmlns="61dcf129-f24c-4aa8-b482-dff3b515590a">
      <Terms xmlns="http://schemas.microsoft.com/office/infopath/2007/PartnerControls"/>
    </TaxKeywordTaxHTField>
    <triDocumentTypTaxHTField0 xmlns="a80ff35d-a76c-4d64-aec1-eec131140b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Präsentation</TermName>
          <TermId xmlns="http://schemas.microsoft.com/office/infopath/2007/PartnerControls">515a024b-d812-4c72-9fed-08b18b128488</TermId>
        </TermInfo>
      </Terms>
    </triDocumentTypTaxHTField0>
    <triThemesTaxHTField0 xmlns="a80ff35d-a76c-4d64-aec1-eec131140b28">
      <Terms xmlns="http://schemas.microsoft.com/office/infopath/2007/PartnerControls"/>
    </triThemesTaxHTField0>
    <triServicesTaxHTField0 xmlns="a80ff35d-a76c-4d64-aec1-eec131140b28">
      <Terms xmlns="http://schemas.microsoft.com/office/infopath/2007/PartnerControls"/>
    </triServicesTaxHTField0>
    <triExpires xmlns="http://schemas.microsoft.com/sharepoint/v4/fields" xsi:nil="true"/>
    <triOrgUnitsTaxHTField0 xmlns="a80ff35d-a76c-4d64-aec1-eec131140b28">
      <Terms xmlns="http://schemas.microsoft.com/office/infopath/2007/PartnerControls"/>
    </triOrgUnitsTaxHTField0>
    <triThemeTaxHTField0 xmlns="a80ff35d-a76c-4d64-aec1-eec131140b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Corporate-Design</TermName>
          <TermId xmlns="http://schemas.microsoft.com/office/infopath/2007/PartnerControls">bd5125e8-7fc9-4c39-8b76-9ca5f8fa390e</TermId>
        </TermInfo>
      </Terms>
    </triThemeTaxHTField0>
    <triTargetGroupTaxHTField0 xmlns="a80ff35d-a76c-4d64-aec1-eec131140b28">
      <Terms xmlns="http://schemas.microsoft.com/office/infopath/2007/PartnerControls"/>
    </triTargetGroupTaxHTField0>
  </documentManagement>
</p:properties>
</file>

<file path=customXml/itemProps1.xml><?xml version="1.0" encoding="utf-8"?>
<ds:datastoreItem xmlns:ds="http://schemas.openxmlformats.org/officeDocument/2006/customXml" ds:itemID="{316C4BCB-89E5-461D-BA8C-BAB93BF13A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59E120-8614-409F-A0B8-FE5EE3F0CB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0ff35d-a76c-4d64-aec1-eec131140b28"/>
    <ds:schemaRef ds:uri="http://schemas.microsoft.com/sharepoint/v4/fields"/>
    <ds:schemaRef ds:uri="61dcf129-f24c-4aa8-b482-dff3b51559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AE4F02-C2D5-4B5E-A475-557F6AFC3C44}">
  <ds:schemaRefs>
    <ds:schemaRef ds:uri="http://schemas.microsoft.com/office/2006/metadata/properties"/>
    <ds:schemaRef ds:uri="http://schemas.microsoft.com/sharepoint/v4/fields"/>
    <ds:schemaRef ds:uri="http://schemas.microsoft.com/office/2006/documentManagement/types"/>
    <ds:schemaRef ds:uri="a80ff35d-a76c-4d64-aec1-eec131140b28"/>
    <ds:schemaRef ds:uri="http://purl.org/dc/terms/"/>
    <ds:schemaRef ds:uri="http://purl.org/dc/dcmitype/"/>
    <ds:schemaRef ds:uri="61dcf129-f24c-4aa8-b482-dff3b515590a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841</Words>
  <Application>Microsoft Office PowerPoint</Application>
  <PresentationFormat>Benutzerdefiniert</PresentationFormat>
  <Paragraphs>170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Calibri</vt:lpstr>
      <vt:lpstr>Wingdings</vt:lpstr>
      <vt:lpstr>URW Classico</vt:lpstr>
      <vt:lpstr>Symbol</vt:lpstr>
      <vt:lpstr>Office Theme</vt:lpstr>
      <vt:lpstr>Die Reform der Gemeinsamen Agrarpolitik –   Zwischen Renationalisierung und „Europäischem Mehrwert“</vt:lpstr>
      <vt:lpstr>#FutureOfCAP</vt:lpstr>
      <vt:lpstr>Meine heutigen Anmerkungen</vt:lpstr>
      <vt:lpstr>EU-weite Ziele und ihre Beziehungen</vt:lpstr>
      <vt:lpstr>Nationale Strategiepläne</vt:lpstr>
      <vt:lpstr>Die Krux mit den Indikatoren im PMEF</vt:lpstr>
      <vt:lpstr>Chancen und Probleme des neuen Modells</vt:lpstr>
      <vt:lpstr>Empfehlungen</vt:lpstr>
      <vt:lpstr>Vielen Dank für Ihr Interesse!  E-Mail: bbruemm@gwdg.de Twitter: @bbruemm</vt:lpstr>
      <vt:lpstr>Rolle rückwärts – Mengensteuerung reloaded?</vt:lpstr>
      <vt:lpstr>Konzepte</vt:lpstr>
      <vt:lpstr>‘Dirty decoupling’</vt:lpstr>
      <vt:lpstr>Gekoppelte Zahlungen Milch 2017</vt:lpstr>
      <vt:lpstr>Gekoppelte Zahlungen Milch 2017</vt:lpstr>
      <vt:lpstr>Direktzahlungen 2015</vt:lpstr>
      <vt:lpstr>Einordnung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Universität Göttingen</dc:title>
  <dc:creator>Lange, Regina (ZVW)</dc:creator>
  <cp:lastModifiedBy>Bernhard Brümmer</cp:lastModifiedBy>
  <cp:revision>154</cp:revision>
  <dcterms:created xsi:type="dcterms:W3CDTF">2017-01-26T06:58:26Z</dcterms:created>
  <dcterms:modified xsi:type="dcterms:W3CDTF">2018-10-25T06:34:36Z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2016-08-08T00:00:00Z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2016-08-08T00:00:00Z</vt:filetime>
  </property>
  <property fmtid="{D5CDD505-2E9C-101B-9397-08002B2CF9AE}" pid="5" name="ContentTypeId">
    <vt:lpwstr>0x0101003096C689CA5C4FD8961A9703D84AAC1C00F49043ABB5149F4298E65ECE818139D7</vt:lpwstr>
  </property>
  <property fmtid="{D5CDD505-2E9C-101B-9397-08002B2CF9AE}" pid="6" name="TaxKeyword">
    <vt:lpwstr/>
  </property>
  <property fmtid="{D5CDD505-2E9C-101B-9397-08002B2CF9AE}" pid="7" name="triServices">
    <vt:lpwstr/>
  </property>
  <property fmtid="{D5CDD505-2E9C-101B-9397-08002B2CF9AE}" pid="8" name="triThemes">
    <vt:lpwstr/>
  </property>
  <property fmtid="{D5CDD505-2E9C-101B-9397-08002B2CF9AE}" pid="9" name="triDocumentClass">
    <vt:lpwstr/>
  </property>
  <property fmtid="{D5CDD505-2E9C-101B-9397-08002B2CF9AE}" pid="10" name="triTargetGroup">
    <vt:lpwstr/>
  </property>
  <property fmtid="{D5CDD505-2E9C-101B-9397-08002B2CF9AE}" pid="11" name="triServiceTaxHTField0">
    <vt:lpwstr/>
  </property>
  <property fmtid="{D5CDD505-2E9C-101B-9397-08002B2CF9AE}" pid="12" name="triOrgUnits">
    <vt:lpwstr/>
  </property>
  <property fmtid="{D5CDD505-2E9C-101B-9397-08002B2CF9AE}" pid="13" name="triDocumentTyp">
    <vt:lpwstr>1249;#Präsentation|515a024b-d812-4c72-9fed-08b18b128488</vt:lpwstr>
  </property>
  <property fmtid="{D5CDD505-2E9C-101B-9397-08002B2CF9AE}" pid="14" name="triService">
    <vt:lpwstr/>
  </property>
  <property fmtid="{D5CDD505-2E9C-101B-9397-08002B2CF9AE}" pid="15" name="triTheme">
    <vt:lpwstr>1486;#Corporate-Design|bd5125e8-7fc9-4c39-8b76-9ca5f8fa390e</vt:lpwstr>
  </property>
</Properties>
</file>